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3"/>
  </p:notesMasterIdLst>
  <p:sldIdLst>
    <p:sldId id="256" r:id="rId4"/>
    <p:sldId id="260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</p:sldIdLst>
  <p:sldSz cx="12192000" cy="6858000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gs" Target="tags/tag258.xml"/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notesMaster" Target="notesMasters/notes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.wmf"/><Relationship Id="rId8" Type="http://schemas.openxmlformats.org/officeDocument/2006/relationships/image" Target="../media/image86.wmf"/><Relationship Id="rId7" Type="http://schemas.openxmlformats.org/officeDocument/2006/relationships/image" Target="../media/image85.wmf"/><Relationship Id="rId6" Type="http://schemas.openxmlformats.org/officeDocument/2006/relationships/image" Target="../media/image84.e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7" Type="http://schemas.openxmlformats.org/officeDocument/2006/relationships/image" Target="../media/image105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95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92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3.wmf"/><Relationship Id="rId4" Type="http://schemas.openxmlformats.org/officeDocument/2006/relationships/image" Target="../media/image105.wmf"/><Relationship Id="rId3" Type="http://schemas.openxmlformats.org/officeDocument/2006/relationships/image" Target="../media/image107.wmf"/><Relationship Id="rId2" Type="http://schemas.openxmlformats.org/officeDocument/2006/relationships/image" Target="../media/image95.wmf"/><Relationship Id="rId1" Type="http://schemas.openxmlformats.org/officeDocument/2006/relationships/image" Target="../media/image104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5.wmf"/><Relationship Id="rId3" Type="http://schemas.openxmlformats.org/officeDocument/2006/relationships/image" Target="../media/image95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95.wmf"/><Relationship Id="rId1" Type="http://schemas.openxmlformats.org/officeDocument/2006/relationships/image" Target="../media/image11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5.wmf"/><Relationship Id="rId3" Type="http://schemas.openxmlformats.org/officeDocument/2006/relationships/image" Target="../media/image9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86.wmf"/></Relationships>
</file>

<file path=ppt/drawings/_rels/vmlDrawing2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5.wmf"/><Relationship Id="rId4" Type="http://schemas.openxmlformats.org/officeDocument/2006/relationships/image" Target="../media/image144.wmf"/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8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6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28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6.wmf"/><Relationship Id="rId6" Type="http://schemas.openxmlformats.org/officeDocument/2006/relationships/image" Target="../media/image175.e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Relationship Id="rId3" Type="http://schemas.openxmlformats.org/officeDocument/2006/relationships/image" Target="../media/image172.wmf"/><Relationship Id="rId2" Type="http://schemas.openxmlformats.org/officeDocument/2006/relationships/image" Target="../media/image83.wmf"/><Relationship Id="rId1" Type="http://schemas.openxmlformats.org/officeDocument/2006/relationships/image" Target="../media/image8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3.wmf"/><Relationship Id="rId4" Type="http://schemas.openxmlformats.org/officeDocument/2006/relationships/image" Target="../media/image182.emf"/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192000" cy="38354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2255" y="318135"/>
            <a:ext cx="11683365" cy="563499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1328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05547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635" y="-10160"/>
            <a:ext cx="12192000" cy="2663825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5208" y="508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0000"/>
                </a:schemeClr>
              </a:gs>
              <a:gs pos="100000">
                <a:schemeClr val="bg2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9230" y="-9939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6661"/>
            <a:ext cx="12192000" cy="1828799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0296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237490"/>
            <a:ext cx="11031220" cy="506730"/>
          </a:xfrm>
        </p:spPr>
        <p:txBody>
          <a:bodyPr wrap="none">
            <a:noAutofit/>
          </a:bodyPr>
          <a:lstStyle>
            <a:lvl1pPr algn="l"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87.xml"/><Relationship Id="rId23" Type="http://schemas.openxmlformats.org/officeDocument/2006/relationships/tags" Target="../tags/tag186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2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5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8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9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0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4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5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6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8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9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0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3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4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5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6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8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9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3.xml"/><Relationship Id="rId4" Type="http://schemas.openxmlformats.org/officeDocument/2006/relationships/image" Target="../media/image4.png"/><Relationship Id="rId3" Type="http://schemas.openxmlformats.org/officeDocument/2006/relationships/tags" Target="../tags/tag212.xml"/><Relationship Id="rId2" Type="http://schemas.openxmlformats.org/officeDocument/2006/relationships/image" Target="../media/image3.png"/><Relationship Id="rId1" Type="http://schemas.openxmlformats.org/officeDocument/2006/relationships/tags" Target="../tags/tag2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0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3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4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5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6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9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2.png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0" Type="http://schemas.openxmlformats.org/officeDocument/2006/relationships/vmlDrawing" Target="../drawings/vmlDrawing3.vml"/><Relationship Id="rId1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2.png"/><Relationship Id="rId3" Type="http://schemas.openxmlformats.org/officeDocument/2006/relationships/image" Target="../media/image61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65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63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9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0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4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77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75.wmf"/><Relationship Id="rId2" Type="http://schemas.openxmlformats.org/officeDocument/2006/relationships/oleObject" Target="../embeddings/oleObject14.bin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16.xml"/><Relationship Id="rId2" Type="http://schemas.openxmlformats.org/officeDocument/2006/relationships/image" Target="../media/image6.png"/><Relationship Id="rId1" Type="http://schemas.openxmlformats.org/officeDocument/2006/relationships/tags" Target="../tags/tag215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wmf"/><Relationship Id="rId8" Type="http://schemas.openxmlformats.org/officeDocument/2006/relationships/oleObject" Target="../embeddings/oleObject21.bin"/><Relationship Id="rId7" Type="http://schemas.openxmlformats.org/officeDocument/2006/relationships/image" Target="../media/image81.w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79.emf"/><Relationship Id="rId25" Type="http://schemas.openxmlformats.org/officeDocument/2006/relationships/vmlDrawing" Target="../drawings/vmlDrawing11.vml"/><Relationship Id="rId24" Type="http://schemas.openxmlformats.org/officeDocument/2006/relationships/slideLayout" Target="../slideLayouts/slideLayout13.xml"/><Relationship Id="rId23" Type="http://schemas.openxmlformats.org/officeDocument/2006/relationships/oleObject" Target="../embeddings/oleObject30.bin"/><Relationship Id="rId22" Type="http://schemas.openxmlformats.org/officeDocument/2006/relationships/oleObject" Target="../embeddings/oleObject29.bin"/><Relationship Id="rId21" Type="http://schemas.openxmlformats.org/officeDocument/2006/relationships/oleObject" Target="../embeddings/oleObject28.bin"/><Relationship Id="rId20" Type="http://schemas.openxmlformats.org/officeDocument/2006/relationships/oleObject" Target="../embeddings/oleObject27.bin"/><Relationship Id="rId2" Type="http://schemas.openxmlformats.org/officeDocument/2006/relationships/oleObject" Target="../embeddings/oleObject18.bin"/><Relationship Id="rId19" Type="http://schemas.openxmlformats.org/officeDocument/2006/relationships/image" Target="../media/image87.wmf"/><Relationship Id="rId18" Type="http://schemas.openxmlformats.org/officeDocument/2006/relationships/oleObject" Target="../embeddings/oleObject26.bin"/><Relationship Id="rId17" Type="http://schemas.openxmlformats.org/officeDocument/2006/relationships/image" Target="../media/image86.wmf"/><Relationship Id="rId16" Type="http://schemas.openxmlformats.org/officeDocument/2006/relationships/oleObject" Target="../embeddings/oleObject25.bin"/><Relationship Id="rId15" Type="http://schemas.openxmlformats.org/officeDocument/2006/relationships/image" Target="../media/image85.wmf"/><Relationship Id="rId14" Type="http://schemas.openxmlformats.org/officeDocument/2006/relationships/oleObject" Target="../embeddings/oleObject24.bin"/><Relationship Id="rId13" Type="http://schemas.openxmlformats.org/officeDocument/2006/relationships/image" Target="../media/image84.emf"/><Relationship Id="rId12" Type="http://schemas.openxmlformats.org/officeDocument/2006/relationships/oleObject" Target="../embeddings/oleObject23.bin"/><Relationship Id="rId11" Type="http://schemas.openxmlformats.org/officeDocument/2006/relationships/image" Target="../media/image83.wmf"/><Relationship Id="rId10" Type="http://schemas.openxmlformats.org/officeDocument/2006/relationships/oleObject" Target="../embeddings/oleObject22.bin"/><Relationship Id="rId1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91.wmf"/><Relationship Id="rId2" Type="http://schemas.openxmlformats.org/officeDocument/2006/relationships/oleObject" Target="../embeddings/oleObject31.bin"/><Relationship Id="rId1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94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93.png"/><Relationship Id="rId1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oleObject" Target="../embeddings/oleObject37.bin"/><Relationship Id="rId7" Type="http://schemas.openxmlformats.org/officeDocument/2006/relationships/image" Target="../media/image97.wmf"/><Relationship Id="rId6" Type="http://schemas.openxmlformats.org/officeDocument/2006/relationships/oleObject" Target="../embeddings/oleObject36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35.bin"/><Relationship Id="rId3" Type="http://schemas.openxmlformats.org/officeDocument/2006/relationships/image" Target="../media/image95.wmf"/><Relationship Id="rId2" Type="http://schemas.openxmlformats.org/officeDocument/2006/relationships/oleObject" Target="../embeddings/oleObject34.bin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.bin"/><Relationship Id="rId8" Type="http://schemas.openxmlformats.org/officeDocument/2006/relationships/oleObject" Target="../embeddings/oleObject41.bin"/><Relationship Id="rId7" Type="http://schemas.openxmlformats.org/officeDocument/2006/relationships/image" Target="../media/image102.wmf"/><Relationship Id="rId6" Type="http://schemas.openxmlformats.org/officeDocument/2006/relationships/oleObject" Target="../embeddings/oleObject40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39.bin"/><Relationship Id="rId3" Type="http://schemas.openxmlformats.org/officeDocument/2006/relationships/image" Target="../media/image92.wmf"/><Relationship Id="rId21" Type="http://schemas.openxmlformats.org/officeDocument/2006/relationships/vmlDrawing" Target="../drawings/vmlDrawing15.vml"/><Relationship Id="rId20" Type="http://schemas.openxmlformats.org/officeDocument/2006/relationships/slideLayout" Target="../slideLayouts/slideLayout13.xml"/><Relationship Id="rId2" Type="http://schemas.openxmlformats.org/officeDocument/2006/relationships/oleObject" Target="../embeddings/oleObject38.bin"/><Relationship Id="rId19" Type="http://schemas.openxmlformats.org/officeDocument/2006/relationships/oleObject" Target="../embeddings/oleObject47.bin"/><Relationship Id="rId18" Type="http://schemas.openxmlformats.org/officeDocument/2006/relationships/image" Target="../media/image106.wmf"/><Relationship Id="rId17" Type="http://schemas.openxmlformats.org/officeDocument/2006/relationships/oleObject" Target="../embeddings/oleObject46.bin"/><Relationship Id="rId16" Type="http://schemas.openxmlformats.org/officeDocument/2006/relationships/image" Target="../media/image105.wmf"/><Relationship Id="rId15" Type="http://schemas.openxmlformats.org/officeDocument/2006/relationships/oleObject" Target="../embeddings/oleObject45.bin"/><Relationship Id="rId14" Type="http://schemas.openxmlformats.org/officeDocument/2006/relationships/image" Target="../media/image104.wmf"/><Relationship Id="rId13" Type="http://schemas.openxmlformats.org/officeDocument/2006/relationships/oleObject" Target="../embeddings/oleObject44.bin"/><Relationship Id="rId12" Type="http://schemas.openxmlformats.org/officeDocument/2006/relationships/image" Target="../media/image103.wmf"/><Relationship Id="rId11" Type="http://schemas.openxmlformats.org/officeDocument/2006/relationships/oleObject" Target="../embeddings/oleObject43.bin"/><Relationship Id="rId10" Type="http://schemas.openxmlformats.org/officeDocument/2006/relationships/image" Target="../media/image95.wmf"/><Relationship Id="rId1" Type="http://schemas.openxmlformats.org/officeDocument/2006/relationships/image" Target="../media/image48.jpe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107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104.wmf"/><Relationship Id="rId2" Type="http://schemas.openxmlformats.org/officeDocument/2006/relationships/oleObject" Target="../embeddings/oleObject48.bin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03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oleObject" Target="../embeddings/oleObject56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54.bin"/><Relationship Id="rId3" Type="http://schemas.openxmlformats.org/officeDocument/2006/relationships/image" Target="../media/image108.wmf"/><Relationship Id="rId2" Type="http://schemas.openxmlformats.org/officeDocument/2006/relationships/oleObject" Target="../embeddings/oleObject53.bin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93.png"/><Relationship Id="rId10" Type="http://schemas.openxmlformats.org/officeDocument/2006/relationships/image" Target="../media/image100.png"/><Relationship Id="rId1" Type="http://schemas.openxmlformats.org/officeDocument/2006/relationships/image" Target="../media/image48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7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05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95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113.png"/><Relationship Id="rId10" Type="http://schemas.openxmlformats.org/officeDocument/2006/relationships/vmlDrawing" Target="../drawings/vmlDrawing18.vml"/><Relationship Id="rId1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image" Target="../media/image4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119.png"/><Relationship Id="rId1" Type="http://schemas.openxmlformats.org/officeDocument/2006/relationships/image" Target="../media/image48.jpe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122.png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05.wmf"/><Relationship Id="rId1" Type="http://schemas.openxmlformats.org/officeDocument/2006/relationships/image" Target="../media/image48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48.jpe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31.jpe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48.jpe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35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32.png"/><Relationship Id="rId10" Type="http://schemas.openxmlformats.org/officeDocument/2006/relationships/vmlDrawing" Target="../drawings/vmlDrawing21.vml"/><Relationship Id="rId1" Type="http://schemas.openxmlformats.org/officeDocument/2006/relationships/image" Target="../media/image48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7.png"/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image" Target="../media/image48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wmf"/><Relationship Id="rId8" Type="http://schemas.openxmlformats.org/officeDocument/2006/relationships/oleObject" Target="../embeddings/oleObject72.bin"/><Relationship Id="rId7" Type="http://schemas.openxmlformats.org/officeDocument/2006/relationships/image" Target="../media/image139.wmf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70.bin"/><Relationship Id="rId3" Type="http://schemas.openxmlformats.org/officeDocument/2006/relationships/image" Target="../media/image86.wmf"/><Relationship Id="rId2" Type="http://schemas.openxmlformats.org/officeDocument/2006/relationships/oleObject" Target="../embeddings/oleObject69.bin"/><Relationship Id="rId15" Type="http://schemas.openxmlformats.org/officeDocument/2006/relationships/vmlDrawing" Target="../drawings/vmlDrawing22.v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42.wmf"/><Relationship Id="rId12" Type="http://schemas.openxmlformats.org/officeDocument/2006/relationships/oleObject" Target="../embeddings/oleObject74.bin"/><Relationship Id="rId11" Type="http://schemas.openxmlformats.org/officeDocument/2006/relationships/image" Target="../media/image141.wmf"/><Relationship Id="rId10" Type="http://schemas.openxmlformats.org/officeDocument/2006/relationships/oleObject" Target="../embeddings/oleObject73.bin"/><Relationship Id="rId1" Type="http://schemas.openxmlformats.org/officeDocument/2006/relationships/image" Target="../media/image48.jpe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143.jpeg"/><Relationship Id="rId7" Type="http://schemas.openxmlformats.org/officeDocument/2006/relationships/image" Target="../media/image139.wmf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76.bin"/><Relationship Id="rId3" Type="http://schemas.openxmlformats.org/officeDocument/2006/relationships/image" Target="../media/image86.wmf"/><Relationship Id="rId2" Type="http://schemas.openxmlformats.org/officeDocument/2006/relationships/oleObject" Target="../embeddings/oleObject75.bin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145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144.wmf"/><Relationship Id="rId1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8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.bin"/><Relationship Id="rId8" Type="http://schemas.openxmlformats.org/officeDocument/2006/relationships/image" Target="../media/image151.wmf"/><Relationship Id="rId7" Type="http://schemas.openxmlformats.org/officeDocument/2006/relationships/oleObject" Target="../embeddings/oleObject80.bin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52.wmf"/><Relationship Id="rId1" Type="http://schemas.openxmlformats.org/officeDocument/2006/relationships/image" Target="../media/image4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3.jpeg"/><Relationship Id="rId1" Type="http://schemas.openxmlformats.org/officeDocument/2006/relationships/image" Target="../media/image48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image" Target="../media/image48.jpe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5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60.wmf"/><Relationship Id="rId6" Type="http://schemas.openxmlformats.org/officeDocument/2006/relationships/oleObject" Target="../embeddings/oleObject82.bin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image" Target="../media/image48.jpe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wmf"/><Relationship Id="rId8" Type="http://schemas.openxmlformats.org/officeDocument/2006/relationships/oleObject" Target="../embeddings/oleObject86.bin"/><Relationship Id="rId7" Type="http://schemas.openxmlformats.org/officeDocument/2006/relationships/image" Target="../media/image163.wmf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84.bin"/><Relationship Id="rId3" Type="http://schemas.openxmlformats.org/officeDocument/2006/relationships/image" Target="../media/image161.wmf"/><Relationship Id="rId2" Type="http://schemas.openxmlformats.org/officeDocument/2006/relationships/oleObject" Target="../embeddings/oleObject83.bin"/><Relationship Id="rId15" Type="http://schemas.openxmlformats.org/officeDocument/2006/relationships/vmlDrawing" Target="../drawings/vmlDrawing26.v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66.wmf"/><Relationship Id="rId12" Type="http://schemas.openxmlformats.org/officeDocument/2006/relationships/oleObject" Target="../embeddings/oleObject88.bin"/><Relationship Id="rId11" Type="http://schemas.openxmlformats.org/officeDocument/2006/relationships/image" Target="../media/image165.wmf"/><Relationship Id="rId10" Type="http://schemas.openxmlformats.org/officeDocument/2006/relationships/oleObject" Target="../embeddings/oleObject87.bin"/><Relationship Id="rId1" Type="http://schemas.openxmlformats.org/officeDocument/2006/relationships/image" Target="../media/image48.jpe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90.bin"/><Relationship Id="rId3" Type="http://schemas.openxmlformats.org/officeDocument/2006/relationships/image" Target="../media/image167.wmf"/><Relationship Id="rId2" Type="http://schemas.openxmlformats.org/officeDocument/2006/relationships/oleObject" Target="../embeddings/oleObject89.bin"/><Relationship Id="rId10" Type="http://schemas.openxmlformats.org/officeDocument/2006/relationships/vmlDrawing" Target="../drawings/vmlDrawing27.vml"/><Relationship Id="rId1" Type="http://schemas.openxmlformats.org/officeDocument/2006/relationships/image" Target="../media/image48.jpe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wmf"/><Relationship Id="rId8" Type="http://schemas.openxmlformats.org/officeDocument/2006/relationships/oleObject" Target="../embeddings/oleObject94.bin"/><Relationship Id="rId7" Type="http://schemas.openxmlformats.org/officeDocument/2006/relationships/image" Target="../media/image172.wmf"/><Relationship Id="rId6" Type="http://schemas.openxmlformats.org/officeDocument/2006/relationships/oleObject" Target="../embeddings/oleObject93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92.bin"/><Relationship Id="rId3" Type="http://schemas.openxmlformats.org/officeDocument/2006/relationships/image" Target="../media/image86.wmf"/><Relationship Id="rId2" Type="http://schemas.openxmlformats.org/officeDocument/2006/relationships/oleObject" Target="../embeddings/oleObject91.bin"/><Relationship Id="rId17" Type="http://schemas.openxmlformats.org/officeDocument/2006/relationships/vmlDrawing" Target="../drawings/vmlDrawing28.vml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176.wmf"/><Relationship Id="rId14" Type="http://schemas.openxmlformats.org/officeDocument/2006/relationships/oleObject" Target="../embeddings/oleObject97.bin"/><Relationship Id="rId13" Type="http://schemas.openxmlformats.org/officeDocument/2006/relationships/image" Target="../media/image175.emf"/><Relationship Id="rId12" Type="http://schemas.openxmlformats.org/officeDocument/2006/relationships/oleObject" Target="../embeddings/oleObject96.bin"/><Relationship Id="rId11" Type="http://schemas.openxmlformats.org/officeDocument/2006/relationships/image" Target="../media/image174.wmf"/><Relationship Id="rId10" Type="http://schemas.openxmlformats.org/officeDocument/2006/relationships/oleObject" Target="../embeddings/oleObject95.bin"/><Relationship Id="rId1" Type="http://schemas.openxmlformats.org/officeDocument/2006/relationships/image" Target="../media/image48.jpe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9.vml"/><Relationship Id="rId8" Type="http://schemas.openxmlformats.org/officeDocument/2006/relationships/slideLayout" Target="../slideLayouts/slideLayout13.xml"/><Relationship Id="rId7" Type="http://schemas.openxmlformats.org/officeDocument/2006/relationships/oleObject" Target="../embeddings/oleObject100.bin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78.png"/><Relationship Id="rId4" Type="http://schemas.openxmlformats.org/officeDocument/2006/relationships/image" Target="../media/image175.e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77.png"/><Relationship Id="rId1" Type="http://schemas.openxmlformats.org/officeDocument/2006/relationships/image" Target="../media/image4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emf"/><Relationship Id="rId8" Type="http://schemas.openxmlformats.org/officeDocument/2006/relationships/oleObject" Target="../embeddings/oleObject104.bin"/><Relationship Id="rId7" Type="http://schemas.openxmlformats.org/officeDocument/2006/relationships/image" Target="../media/image181.emf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80.emf"/><Relationship Id="rId4" Type="http://schemas.openxmlformats.org/officeDocument/2006/relationships/oleObject" Target="../embeddings/oleObject102.bin"/><Relationship Id="rId3" Type="http://schemas.openxmlformats.org/officeDocument/2006/relationships/image" Target="../media/image179.emf"/><Relationship Id="rId2" Type="http://schemas.openxmlformats.org/officeDocument/2006/relationships/oleObject" Target="../embeddings/oleObject101.bin"/><Relationship Id="rId13" Type="http://schemas.openxmlformats.org/officeDocument/2006/relationships/vmlDrawing" Target="../drawings/vmlDrawing30.v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83.wmf"/><Relationship Id="rId10" Type="http://schemas.openxmlformats.org/officeDocument/2006/relationships/oleObject" Target="../embeddings/oleObject105.bin"/><Relationship Id="rId1" Type="http://schemas.openxmlformats.org/officeDocument/2006/relationships/image" Target="../media/image4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屏幕截图(377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7245" y="2000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7245" y="1541145"/>
            <a:ext cx="9036685" cy="989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/>
              <a:t>电子讲师团电分期末复习</a:t>
            </a:r>
            <a:endParaRPr lang="zh-CN" altLang="en-US" sz="6000"/>
          </a:p>
        </p:txBody>
      </p:sp>
      <p:sp>
        <p:nvSpPr>
          <p:cNvPr id="8" name="文本框 7"/>
          <p:cNvSpPr txBox="1"/>
          <p:nvPr/>
        </p:nvSpPr>
        <p:spPr>
          <a:xfrm>
            <a:off x="3453130" y="4066540"/>
            <a:ext cx="5052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主讲人：方景浩，郝朋鑫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1933698" y="0"/>
            <a:ext cx="1223350" cy="5133860"/>
          </a:xfrm>
          <a:prstGeom prst="parallelogram">
            <a:avLst>
              <a:gd name="adj" fmla="val 6214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>
            <a:off x="2880192" y="1724140"/>
            <a:ext cx="1223350" cy="5133860"/>
          </a:xfrm>
          <a:prstGeom prst="parallelogram">
            <a:avLst>
              <a:gd name="adj" fmla="val 6214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>
            <a:off x="1498292" y="2588281"/>
            <a:ext cx="3040656" cy="1741348"/>
          </a:xfrm>
          <a:prstGeom prst="parallelogram">
            <a:avLst>
              <a:gd name="adj" fmla="val 199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4"/>
            </p:custDataLst>
          </p:nvPr>
        </p:nvSpPr>
        <p:spPr>
          <a:xfrm>
            <a:off x="2027580" y="2755900"/>
            <a:ext cx="1982080" cy="95662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b="1" spc="38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5400" b="1" spc="38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60"/>
          <p:cNvSpPr txBox="1"/>
          <p:nvPr>
            <p:custDataLst>
              <p:tags r:id="rId5"/>
            </p:custDataLst>
          </p:nvPr>
        </p:nvSpPr>
        <p:spPr>
          <a:xfrm>
            <a:off x="2027580" y="3712528"/>
            <a:ext cx="1982080" cy="446722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b="1" spc="1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en-US" altLang="zh-CN" b="1" spc="1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平行四边形 11"/>
          <p:cNvSpPr/>
          <p:nvPr>
            <p:custDataLst>
              <p:tags r:id="rId6"/>
            </p:custDataLst>
          </p:nvPr>
        </p:nvSpPr>
        <p:spPr>
          <a:xfrm>
            <a:off x="6125604" y="2002743"/>
            <a:ext cx="936434" cy="55491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61"/>
          <p:cNvSpPr txBox="1"/>
          <p:nvPr>
            <p:custDataLst>
              <p:tags r:id="rId7"/>
            </p:custDataLst>
          </p:nvPr>
        </p:nvSpPr>
        <p:spPr>
          <a:xfrm>
            <a:off x="7145898" y="1911570"/>
            <a:ext cx="4131324" cy="73725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b="1" spc="2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储能元件</a:t>
            </a:r>
            <a:endParaRPr lang="en-US" altLang="zh-CN" sz="3200" b="1" spc="2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58"/>
          <p:cNvSpPr txBox="1"/>
          <p:nvPr>
            <p:custDataLst>
              <p:tags r:id="rId8"/>
            </p:custDataLst>
          </p:nvPr>
        </p:nvSpPr>
        <p:spPr>
          <a:xfrm>
            <a:off x="6326621" y="2002743"/>
            <a:ext cx="534401" cy="554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spc="3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400" b="1" spc="3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平行四边形 14"/>
          <p:cNvSpPr/>
          <p:nvPr>
            <p:custDataLst>
              <p:tags r:id="rId9"/>
            </p:custDataLst>
          </p:nvPr>
        </p:nvSpPr>
        <p:spPr>
          <a:xfrm>
            <a:off x="5924765" y="2904077"/>
            <a:ext cx="936434" cy="55491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61"/>
          <p:cNvSpPr txBox="1"/>
          <p:nvPr>
            <p:custDataLst>
              <p:tags r:id="rId10"/>
            </p:custDataLst>
          </p:nvPr>
        </p:nvSpPr>
        <p:spPr>
          <a:xfrm>
            <a:off x="6945059" y="2812904"/>
            <a:ext cx="4131324" cy="73725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b="1" spc="2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一阶电路的暂态过程</a:t>
            </a:r>
            <a:endParaRPr lang="zh-CN" altLang="en-US" sz="3200" b="1" spc="2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58"/>
          <p:cNvSpPr txBox="1"/>
          <p:nvPr>
            <p:custDataLst>
              <p:tags r:id="rId11"/>
            </p:custDataLst>
          </p:nvPr>
        </p:nvSpPr>
        <p:spPr>
          <a:xfrm>
            <a:off x="6125782" y="2904077"/>
            <a:ext cx="534401" cy="554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spc="3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400" b="1" spc="3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平行四边形 18"/>
          <p:cNvSpPr/>
          <p:nvPr>
            <p:custDataLst>
              <p:tags r:id="rId12"/>
            </p:custDataLst>
          </p:nvPr>
        </p:nvSpPr>
        <p:spPr>
          <a:xfrm>
            <a:off x="5723926" y="3805412"/>
            <a:ext cx="936434" cy="55491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61"/>
          <p:cNvSpPr txBox="1"/>
          <p:nvPr>
            <p:custDataLst>
              <p:tags r:id="rId13"/>
            </p:custDataLst>
          </p:nvPr>
        </p:nvSpPr>
        <p:spPr>
          <a:xfrm>
            <a:off x="6744220" y="3714238"/>
            <a:ext cx="4131324" cy="73725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b="1" spc="2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二阶电路的暂态过程</a:t>
            </a:r>
            <a:endParaRPr lang="zh-CN" altLang="en-US" sz="3200" b="1" spc="2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58"/>
          <p:cNvSpPr txBox="1"/>
          <p:nvPr>
            <p:custDataLst>
              <p:tags r:id="rId14"/>
            </p:custDataLst>
          </p:nvPr>
        </p:nvSpPr>
        <p:spPr>
          <a:xfrm>
            <a:off x="5924943" y="3805412"/>
            <a:ext cx="534401" cy="554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spc="3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400" b="1" spc="3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5"/>
            </p:custDataLst>
          </p:nvPr>
        </p:nvSpPr>
        <p:spPr>
          <a:xfrm>
            <a:off x="5523087" y="4706745"/>
            <a:ext cx="936434" cy="55491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16"/>
            </p:custDataLst>
          </p:nvPr>
        </p:nvSpPr>
        <p:spPr>
          <a:xfrm>
            <a:off x="6543381" y="4615573"/>
            <a:ext cx="4131324" cy="73725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b="1" spc="24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运算放大器</a:t>
            </a:r>
            <a:endParaRPr lang="zh-CN" altLang="en-US" sz="3200" b="1" spc="24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58"/>
          <p:cNvSpPr txBox="1"/>
          <p:nvPr>
            <p:custDataLst>
              <p:tags r:id="rId17"/>
            </p:custDataLst>
          </p:nvPr>
        </p:nvSpPr>
        <p:spPr>
          <a:xfrm>
            <a:off x="5724104" y="4706745"/>
            <a:ext cx="534401" cy="5549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spc="3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400" b="1" spc="3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19345" y="1632585"/>
            <a:ext cx="4064000" cy="593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/>
              <a:t>第四部分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内容占位符 15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225" y="4000500"/>
            <a:ext cx="11356340" cy="1123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07005" y="1264285"/>
            <a:ext cx="7002780" cy="2057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副标题 2"/>
          <p:cNvSpPr txBox="1"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主讲人：郝朋鑫</a:t>
            </a:r>
            <a:endParaRPr lang="zh-CN" altLang="en-US" sz="1800" dirty="0"/>
          </a:p>
        </p:txBody>
      </p:sp>
      <p:sp>
        <p:nvSpPr>
          <p:cNvPr id="6" name="标题 1"/>
          <p:cNvSpPr txBox="1"/>
          <p:nvPr/>
        </p:nvSpPr>
        <p:spPr>
          <a:xfrm>
            <a:off x="1524000" y="14890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ctr"/>
            <a:r>
              <a:rPr lang="zh-CN" altLang="en-US" kern="100" dirty="0">
                <a:solidFill>
                  <a:srgbClr val="000000"/>
                </a:solidFill>
                <a:latin typeface="Calibri" panose="020F0502020204030204" charset="0"/>
                <a:cs typeface="楷体" panose="02010609060101010101" pitchFamily="49" charset="-122"/>
              </a:rPr>
              <a:t>第二部分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4430" y="365125"/>
            <a:ext cx="9299369" cy="1325563"/>
          </a:xfrm>
        </p:spPr>
        <p:txBody>
          <a:bodyPr/>
          <a:lstStyle/>
          <a:p>
            <a:r>
              <a:rPr lang="zh-CN" altLang="en-US" dirty="0"/>
              <a:t>一、二极管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55573" y="2702421"/>
            <a:ext cx="7988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二极管电压</a:t>
            </a:r>
            <a:r>
              <a:rPr lang="en-US" altLang="zh-CN" sz="2400" i="1" dirty="0" err="1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和电流</a:t>
            </a:r>
            <a:r>
              <a:rPr lang="en-US" altLang="zh-CN" sz="2400" i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baseline="-25000" dirty="0" err="1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之间非线性关系的函数为：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" name="Object 59"/>
          <p:cNvGraphicFramePr>
            <a:graphicFrameLocks noChangeAspect="1"/>
          </p:cNvGraphicFramePr>
          <p:nvPr/>
        </p:nvGraphicFramePr>
        <p:xfrm>
          <a:off x="4031487" y="3527254"/>
          <a:ext cx="32242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2" imgW="4241800" imgH="863600" progId="Equation.DSMT4">
                  <p:embed/>
                </p:oleObj>
              </mc:Choice>
              <mc:Fallback>
                <p:oleObj name="Equation" r:id="rId2" imgW="4241800" imgH="8636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487" y="3527254"/>
                        <a:ext cx="3224212" cy="715963"/>
                      </a:xfrm>
                      <a:prstGeom prst="rect">
                        <a:avLst/>
                      </a:prstGeom>
                      <a:solidFill>
                        <a:srgbClr val="0000CC">
                          <a:alpha val="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421328" y="4339385"/>
            <a:ext cx="7988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对于硅二极管来说，常数</a:t>
            </a:r>
            <a:r>
              <a:rPr lang="en-US" altLang="zh-CN" sz="2400" i="1" dirty="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4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的典型值为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en-US" altLang="zh-CN" sz="2400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-12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，常数</a:t>
            </a:r>
            <a:r>
              <a:rPr lang="en-US" altLang="zh-CN" sz="2400" i="1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TH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的典型值为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25mV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1421328" y="1671988"/>
            <a:ext cx="187743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二极管符号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14"/>
          <p:cNvGrpSpPr/>
          <p:nvPr/>
        </p:nvGrpSpPr>
        <p:grpSpPr bwMode="auto">
          <a:xfrm>
            <a:off x="3342464" y="1399474"/>
            <a:ext cx="3556239" cy="1349375"/>
            <a:chOff x="2723238" y="5337211"/>
            <a:chExt cx="3556239" cy="1349800"/>
          </a:xfrm>
        </p:grpSpPr>
        <p:grpSp>
          <p:nvGrpSpPr>
            <p:cNvPr id="10" name="组合 19"/>
            <p:cNvGrpSpPr/>
            <p:nvPr/>
          </p:nvGrpSpPr>
          <p:grpSpPr bwMode="auto">
            <a:xfrm>
              <a:off x="2723238" y="5337211"/>
              <a:ext cx="3556239" cy="1237353"/>
              <a:chOff x="2325221" y="5409367"/>
              <a:chExt cx="3555570" cy="1236830"/>
            </a:xfrm>
          </p:grpSpPr>
          <p:cxnSp>
            <p:nvCxnSpPr>
              <p:cNvPr id="12" name="直接连接符 11"/>
              <p:cNvCxnSpPr/>
              <p:nvPr/>
            </p:nvCxnSpPr>
            <p:spPr bwMode="auto">
              <a:xfrm flipH="1">
                <a:off x="2672143" y="6047473"/>
                <a:ext cx="2834742" cy="0"/>
              </a:xfrm>
              <a:prstGeom prst="line">
                <a:avLst/>
              </a:prstGeom>
              <a:solidFill>
                <a:srgbClr val="FF0000"/>
              </a:solidFill>
              <a:ln w="38100" cap="sq" cmpd="sng" algn="ctr">
                <a:solidFill>
                  <a:schemeClr val="accent4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椭圆 12"/>
              <p:cNvSpPr/>
              <p:nvPr/>
            </p:nvSpPr>
            <p:spPr bwMode="auto">
              <a:xfrm rot="5400000">
                <a:off x="5554497" y="5787846"/>
                <a:ext cx="133336" cy="519253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4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 bwMode="auto">
              <a:xfrm rot="5400000">
                <a:off x="2518180" y="5787846"/>
                <a:ext cx="133336" cy="519253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accent4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5" name="等腰三角形 14"/>
              <p:cNvSpPr>
                <a:spLocks noChangeAspect="1"/>
              </p:cNvSpPr>
              <p:nvPr/>
            </p:nvSpPr>
            <p:spPr bwMode="auto">
              <a:xfrm rot="5400000">
                <a:off x="3825224" y="5773681"/>
                <a:ext cx="546041" cy="547585"/>
              </a:xfrm>
              <a:prstGeom prst="triangl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4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 bwMode="auto">
              <a:xfrm>
                <a:off x="4372037" y="5707785"/>
                <a:ext cx="0" cy="679377"/>
              </a:xfrm>
              <a:prstGeom prst="line">
                <a:avLst/>
              </a:prstGeom>
              <a:solidFill>
                <a:srgbClr val="FF0000"/>
              </a:solidFill>
              <a:ln w="38100" cap="flat" cmpd="sng" algn="ctr">
                <a:solidFill>
                  <a:schemeClr val="accent4">
                    <a:lumMod val="10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7" name="Text Box 31"/>
              <p:cNvSpPr txBox="1">
                <a:spLocks noChangeArrowheads="1"/>
              </p:cNvSpPr>
              <p:nvPr/>
            </p:nvSpPr>
            <p:spPr bwMode="auto">
              <a:xfrm>
                <a:off x="2943196" y="6127085"/>
                <a:ext cx="4445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+</a:t>
                </a:r>
                <a:endParaRPr lang="en-US" altLang="zh-CN" sz="28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sp>
            <p:nvSpPr>
              <p:cNvPr id="18" name="Text Box 32"/>
              <p:cNvSpPr txBox="1">
                <a:spLocks noChangeArrowheads="1"/>
              </p:cNvSpPr>
              <p:nvPr/>
            </p:nvSpPr>
            <p:spPr bwMode="auto">
              <a:xfrm>
                <a:off x="4896036" y="5949280"/>
                <a:ext cx="407988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_</a:t>
                </a:r>
                <a:endParaRPr lang="en-US" altLang="zh-CN" sz="28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  <p:cxnSp>
            <p:nvCxnSpPr>
              <p:cNvPr id="19" name="直接箭头连接符 17"/>
              <p:cNvCxnSpPr>
                <a:cxnSpLocks noChangeShapeType="1"/>
              </p:cNvCxnSpPr>
              <p:nvPr/>
            </p:nvCxnSpPr>
            <p:spPr bwMode="auto">
              <a:xfrm>
                <a:off x="2775628" y="5949197"/>
                <a:ext cx="612068" cy="0"/>
              </a:xfrm>
              <a:prstGeom prst="straightConnector1">
                <a:avLst/>
              </a:prstGeom>
              <a:noFill/>
              <a:ln w="38100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2843808" y="5409367"/>
                <a:ext cx="700088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i="1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i</a:t>
                </a:r>
                <a:r>
                  <a:rPr lang="en-US" altLang="zh-CN" sz="2800" baseline="-250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D</a:t>
                </a:r>
                <a:endParaRPr lang="en-US" altLang="zh-CN" sz="2800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</p:txBody>
          </p:sp>
        </p:grpSp>
        <p:graphicFrame>
          <p:nvGraphicFramePr>
            <p:cNvPr id="11" name="对象 13"/>
            <p:cNvGraphicFramePr>
              <a:graphicFrameLocks noChangeAspect="1"/>
            </p:cNvGraphicFramePr>
            <p:nvPr/>
          </p:nvGraphicFramePr>
          <p:xfrm>
            <a:off x="4269829" y="6165304"/>
            <a:ext cx="384034" cy="5217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Equation" r:id="rId4" imgW="177800" imgH="228600" progId="Equation.DSMT4">
                    <p:embed/>
                  </p:oleObj>
                </mc:Choice>
                <mc:Fallback>
                  <p:oleObj name="Equation" r:id="rId4" imgW="177800" imgH="22860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9829" y="6165304"/>
                          <a:ext cx="384034" cy="5217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83" y="1057504"/>
            <a:ext cx="3837104" cy="2956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15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对二极管特性进行理想化可得到理想二极管模型。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02476" y="730516"/>
            <a:ext cx="6154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理想二极管模型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086447" y="2414176"/>
            <a:ext cx="3742929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理想二极管的伏安特性为：</a:t>
            </a:r>
            <a:endParaRPr lang="zh-CN" altLang="en-US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81" y="2274551"/>
            <a:ext cx="3628268" cy="2294346"/>
          </a:xfrm>
          <a:prstGeom prst="rect">
            <a:avLst/>
          </a:prstGeom>
        </p:spPr>
      </p:pic>
      <p:graphicFrame>
        <p:nvGraphicFramePr>
          <p:cNvPr id="13" name="Object 0"/>
          <p:cNvGraphicFramePr>
            <a:graphicFrameLocks noChangeAspect="1"/>
          </p:cNvGraphicFramePr>
          <p:nvPr/>
        </p:nvGraphicFramePr>
        <p:xfrm>
          <a:off x="1450975" y="3189288"/>
          <a:ext cx="348138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40843200" imgH="10972800" progId="Equation.DSMT4">
                  <p:embed/>
                </p:oleObj>
              </mc:Choice>
              <mc:Fallback>
                <p:oleObj name="Equation" r:id="rId3" imgW="40843200" imgH="10972800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3189288"/>
                        <a:ext cx="3481388" cy="971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028700" y="4568896"/>
            <a:ext cx="10223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理想二极管可以视为一个开关，其两端电压</a:t>
            </a:r>
            <a:r>
              <a:rPr kumimoji="1" lang="en-US" altLang="zh-CN" sz="2400" i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</a:t>
            </a:r>
            <a:r>
              <a:rPr kumimoji="1" lang="en-US" altLang="zh-CN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&gt;0.7V </a:t>
            </a:r>
            <a:r>
              <a:rPr kumimoji="1" lang="zh-CN" altLang="en-US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时，它相当于短路（或</a:t>
            </a:r>
            <a:r>
              <a:rPr kumimoji="1" lang="en-US" altLang="zh-CN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0.7V</a:t>
            </a:r>
            <a:r>
              <a:rPr kumimoji="1" lang="zh-CN" altLang="en-US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电压源），开关闭合；在</a:t>
            </a:r>
            <a:r>
              <a:rPr kumimoji="1" lang="en-US" altLang="zh-CN" sz="2400" i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</a:t>
            </a:r>
            <a:r>
              <a:rPr kumimoji="1" lang="en-US" altLang="zh-CN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&lt;0.7</a:t>
            </a:r>
            <a:r>
              <a:rPr kumimoji="1" lang="zh-CN" altLang="en-US" sz="24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时，它相当于开路，开关断开。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Object 0"/>
          <p:cNvGraphicFramePr>
            <a:graphicFrameLocks noChangeAspect="1"/>
          </p:cNvGraphicFramePr>
          <p:nvPr/>
        </p:nvGraphicFramePr>
        <p:xfrm>
          <a:off x="4829377" y="3675064"/>
          <a:ext cx="29638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5" imgW="34747200" imgH="5486400" progId="Equation.DSMT4">
                  <p:embed/>
                </p:oleObj>
              </mc:Choice>
              <mc:Fallback>
                <p:oleObj name="Equation" r:id="rId5" imgW="34747200" imgH="5486400" progId="Equation.DSMT4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377" y="3675064"/>
                        <a:ext cx="2963863" cy="487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0649" y="1776748"/>
            <a:ext cx="9993086" cy="1822532"/>
          </a:xfrm>
        </p:spPr>
        <p:txBody>
          <a:bodyPr>
            <a:normAutofit fontScale="90000"/>
          </a:bodyPr>
          <a:lstStyle/>
          <a:p>
            <a:r>
              <a:rPr lang="zh-CN" altLang="en-US" sz="2800" dirty="0"/>
              <a:t>例一：电路如图所示，其中二极管是硅管。电容对交流信号可视为短路，直流信号可视为开路；</a:t>
            </a:r>
            <a:r>
              <a:rPr lang="en-US" altLang="zh-CN" sz="2800" dirty="0"/>
              <a:t>v</a:t>
            </a:r>
            <a:r>
              <a:rPr lang="en-US" altLang="zh-CN" sz="1200" b="1" dirty="0"/>
              <a:t>i</a:t>
            </a:r>
            <a:r>
              <a:rPr lang="zh-CN" altLang="en-US" sz="2800" dirty="0"/>
              <a:t>为正弦波，有效值为</a:t>
            </a:r>
            <a:r>
              <a:rPr lang="en-US" altLang="zh-CN" sz="2800" dirty="0"/>
              <a:t>10mV</a:t>
            </a:r>
            <a:r>
              <a:rPr lang="zh-CN" altLang="en-US" sz="2800" dirty="0"/>
              <a:t>。问：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）二极管的直流电流为多少？（二极管开启电压为</a:t>
            </a:r>
            <a:r>
              <a:rPr lang="en-US" altLang="zh-CN" sz="2800" dirty="0"/>
              <a:t>0.6V</a:t>
            </a:r>
            <a:r>
              <a:rPr lang="zh-CN" altLang="en-US" sz="2800" dirty="0"/>
              <a:t>）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）二极管的交流电流有效值为多少？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8" y="3736491"/>
            <a:ext cx="3026228" cy="2255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0" y="4488347"/>
            <a:ext cx="3344885" cy="8876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00" y="3748428"/>
            <a:ext cx="2820080" cy="8203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81" y="5377415"/>
            <a:ext cx="2689148" cy="887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95" y="3855275"/>
            <a:ext cx="516701" cy="14270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9030" y="1313696"/>
            <a:ext cx="8916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二极管持续导通状态下，对低频交流小信号的特性表现为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电阻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72244" y="365125"/>
            <a:ext cx="9281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r>
              <a:rPr kumimoji="1" lang="zh-CN" altLang="en-US" sz="3600" dirty="0"/>
              <a:t>二极管的小信号模型</a:t>
            </a:r>
            <a:endParaRPr lang="zh-CN" altLang="en-US" sz="36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778913" y="571403"/>
          <a:ext cx="1076614" cy="85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7" imgW="13106400" imgH="10363200" progId="Equation.DSMT4">
                  <p:embed/>
                </p:oleObj>
              </mc:Choice>
              <mc:Fallback>
                <p:oleObj name="Equation" r:id="rId7" imgW="13106400" imgH="103632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913" y="571403"/>
                        <a:ext cx="1076614" cy="85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8280" y="459133"/>
            <a:ext cx="10515600" cy="1325563"/>
          </a:xfrm>
        </p:spPr>
        <p:txBody>
          <a:bodyPr/>
          <a:lstStyle/>
          <a:p>
            <a:r>
              <a:rPr lang="zh-CN" altLang="en-US" dirty="0"/>
              <a:t>二、阻抗模型的建立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4325" marR="4779010" indent="0">
              <a:lnSpc>
                <a:spcPct val="110000"/>
              </a:lnSpc>
              <a:spcAft>
                <a:spcPts val="15"/>
              </a:spcAft>
              <a:buNone/>
            </a:pPr>
            <a:r>
              <a:rPr lang="zh-CN" altLang="en-US" sz="2400" kern="100" dirty="0">
                <a:solidFill>
                  <a:srgbClr val="000000"/>
                </a:solidFill>
                <a:latin typeface="Calibri" panose="020F0502020204030204" charset="0"/>
                <a:ea typeface="楷体" panose="02010609060101010101" pitchFamily="49" charset="-122"/>
                <a:cs typeface="Cambria Math" panose="02040503050406030204" pitchFamily="18" charset="0"/>
              </a:rPr>
              <a:t>欧拉公式：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ⅇ</a:t>
            </a:r>
            <a:r>
              <a:rPr lang="en-US" altLang="zh-CN" sz="2400" kern="1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𝑖𝜃 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= cos𝜃 + </a:t>
            </a:r>
            <a:r>
              <a:rPr lang="en-US" altLang="zh-CN" sz="2400" kern="100" dirty="0" err="1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isin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𝜃</a:t>
            </a:r>
            <a:endParaRPr lang="en-US" altLang="zh-CN" sz="2400" kern="100" dirty="0">
              <a:solidFill>
                <a:srgbClr val="00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marL="314325" marR="4779010" indent="0">
              <a:lnSpc>
                <a:spcPct val="110000"/>
              </a:lnSpc>
              <a:spcAft>
                <a:spcPts val="15"/>
              </a:spcAft>
              <a:buNone/>
            </a:pPr>
            <a:r>
              <a:rPr lang="zh-CN" altLang="en-US" sz="2400" kern="100" dirty="0">
                <a:solidFill>
                  <a:srgbClr val="000000"/>
                </a:solidFill>
                <a:latin typeface="Cambria Math" panose="020405030504060302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为什么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引入复指数</a:t>
            </a:r>
            <a:r>
              <a:rPr lang="zh-CN" altLang="en-US" sz="2400" kern="100" dirty="0">
                <a:solidFill>
                  <a:srgbClr val="000000"/>
                </a:solidFill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endParaRPr lang="en-US" altLang="zh-CN" sz="2400" kern="100" dirty="0">
              <a:solidFill>
                <a:srgbClr val="000000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445770" indent="0" fontAlgn="base">
              <a:lnSpc>
                <a:spcPct val="110000"/>
              </a:lnSpc>
              <a:spcAft>
                <a:spcPts val="15"/>
              </a:spcAft>
              <a:buClr>
                <a:srgbClr val="000000"/>
              </a:buClr>
              <a:buSzPts val="2800"/>
              <a:buNone/>
            </a:pPr>
            <a:r>
              <a:rPr lang="en-US" altLang="zh-C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zh-C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表达正弦量</a:t>
            </a:r>
            <a:r>
              <a:rPr lang="zh-CN" altLang="zh-CN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方便</a:t>
            </a:r>
            <a:r>
              <a:rPr lang="zh-CN" altLang="en-US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；</a:t>
            </a:r>
            <a:r>
              <a:rPr lang="zh-CN" altLang="zh-CN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乘除运算方便</a:t>
            </a:r>
            <a:r>
              <a:rPr lang="zh-CN" altLang="en-US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；</a:t>
            </a:r>
            <a:r>
              <a:rPr lang="zh-CN" altLang="zh-CN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微积分运算方便</a:t>
            </a:r>
            <a:endParaRPr lang="zh-CN" altLang="zh-CN" sz="24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marR="445770" indent="-342900" fontAlgn="base">
              <a:lnSpc>
                <a:spcPct val="110000"/>
              </a:lnSpc>
              <a:spcAft>
                <a:spcPts val="15"/>
              </a:spcAft>
              <a:buClr>
                <a:srgbClr val="000000"/>
              </a:buClr>
              <a:buSzPts val="2800"/>
              <a:buFont typeface="+mj-lt"/>
              <a:buAutoNum type="arabicPeriod"/>
            </a:pPr>
            <a:endParaRPr lang="zh-CN" altLang="zh-CN" sz="18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marR="445770" lvl="0" indent="-342900" fontAlgn="base">
              <a:lnSpc>
                <a:spcPct val="110000"/>
              </a:lnSpc>
              <a:spcAft>
                <a:spcPts val="15"/>
              </a:spcAft>
              <a:buClr>
                <a:srgbClr val="000000"/>
              </a:buClr>
              <a:buSzPts val="2800"/>
              <a:buFont typeface="+mj-lt"/>
              <a:buAutoNum type="arabicPeriod"/>
            </a:pPr>
            <a:endParaRPr lang="zh-CN" altLang="zh-CN" sz="18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24228" y="3841669"/>
          <a:ext cx="4511703" cy="189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2" imgW="55168800" imgH="23164800" progId="Equation.DSMT4">
                  <p:embed/>
                </p:oleObj>
              </mc:Choice>
              <mc:Fallback>
                <p:oleObj name="Equation" r:id="rId2" imgW="55168800" imgH="23164800" progId="Equation.DSMT4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4228" y="3841669"/>
                        <a:ext cx="4511703" cy="1894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32" y="2029715"/>
            <a:ext cx="2969510" cy="3445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730" y="391549"/>
            <a:ext cx="10515600" cy="1325563"/>
          </a:xfrm>
        </p:spPr>
        <p:txBody>
          <a:bodyPr/>
          <a:lstStyle/>
          <a:p>
            <a:r>
              <a:rPr lang="zh-CN" altLang="en-US" sz="3600" dirty="0"/>
              <a:t>正弦量      相量（复幅值）</a:t>
            </a:r>
            <a:endParaRPr lang="zh-CN" altLang="en-US" dirty="0"/>
          </a:p>
        </p:txBody>
      </p:sp>
      <p:sp>
        <p:nvSpPr>
          <p:cNvPr id="4" name="箭头: 右 3"/>
          <p:cNvSpPr/>
          <p:nvPr/>
        </p:nvSpPr>
        <p:spPr>
          <a:xfrm>
            <a:off x="3649260" y="941514"/>
            <a:ext cx="831273" cy="225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160009" y="1782865"/>
          <a:ext cx="8650373" cy="267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2" imgW="90830400" imgH="28041600" progId="Equation.DSMT4">
                  <p:embed/>
                </p:oleObj>
              </mc:Choice>
              <mc:Fallback>
                <p:oleObj name="Equation" r:id="rId2" imgW="90830400" imgH="28041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009" y="1782865"/>
                        <a:ext cx="8650373" cy="2670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60009" y="4370557"/>
            <a:ext cx="9581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相量只是表示正弦量，并不等于正弦量，即                   ，它实际上只反映了正弦量的两个要素：幅值和初相。      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114473" y="4304804"/>
          <a:ext cx="1346695" cy="511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4" imgW="15240000" imgH="5791200" progId="Equation.DSMT4">
                  <p:embed/>
                </p:oleObj>
              </mc:Choice>
              <mc:Fallback>
                <p:oleObj name="Equation" r:id="rId4" imgW="15240000" imgH="57912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4473" y="4304804"/>
                        <a:ext cx="1346695" cy="511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638800" y="33289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6" imgW="2743200" imgH="4267200" progId="Equation.DSMT4">
                  <p:embed/>
                </p:oleObj>
              </mc:Choice>
              <mc:Fallback>
                <p:oleObj name="Equation" r:id="rId6" imgW="2743200" imgH="42672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3328988"/>
                        <a:ext cx="9144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2868" y="365125"/>
            <a:ext cx="9340932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相量的运算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、相量与复数的转化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公式法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旋转矢量法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68977" y="2354031"/>
          <a:ext cx="4296842" cy="1364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2" imgW="47853600" imgH="15240000" progId="Equation.DSMT4">
                  <p:embed/>
                </p:oleObj>
              </mc:Choice>
              <mc:Fallback>
                <p:oleObj name="Equation" r:id="rId2" imgW="47853600" imgH="15240000" progId="Equation.DSMT4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68977" y="2354031"/>
                        <a:ext cx="4296842" cy="1364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20" y="3842255"/>
            <a:ext cx="3071580" cy="22375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30" y="3733337"/>
            <a:ext cx="2419350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72871" y="761711"/>
            <a:ext cx="7194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0" dirty="0">
                <a:solidFill>
                  <a:prstClr val="black"/>
                </a:solidFill>
                <a:ea typeface="楷体" panose="02010609060101010101" pitchFamily="49" charset="-122"/>
              </a:rPr>
              <a:t>2</a:t>
            </a:r>
            <a:r>
              <a:rPr lang="zh-CN" altLang="en-US" sz="3200" b="0" dirty="0">
                <a:solidFill>
                  <a:prstClr val="black"/>
                </a:solidFill>
                <a:ea typeface="楷体" panose="02010609060101010101" pitchFamily="49" charset="-122"/>
              </a:rPr>
              <a:t>、同频率正弦量的相量运算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204504" y="1985321"/>
          <a:ext cx="8806396" cy="2707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12776000" imgH="33528000" progId="Equation.DSMT4">
                  <p:embed/>
                </p:oleObj>
              </mc:Choice>
              <mc:Fallback>
                <p:oleObj name="Equation" r:id="rId2" imgW="112776000" imgH="3352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504" y="1985321"/>
                        <a:ext cx="8806396" cy="2707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04008" y="5142451"/>
            <a:ext cx="10015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、在多个不同角频率正弦激励下，可以使用叠加定理，分别求出复数（或相量）转化为正弦量后才能相加（不同频的相量不可以相加）。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1308" y="365125"/>
            <a:ext cx="9192491" cy="1325563"/>
          </a:xfrm>
        </p:spPr>
        <p:txBody>
          <a:bodyPr>
            <a:normAutofit/>
          </a:bodyPr>
          <a:lstStyle/>
          <a:p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阻抗模型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221177" y="4383632"/>
            <a:ext cx="10135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二极管和</a:t>
            </a:r>
            <a:r>
              <a:rPr kumimoji="1"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mos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管的阻抗模型还是其本身，因为它们的本质是电阻。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7817" y="3072142"/>
            <a:ext cx="615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7817" y="3072142"/>
            <a:ext cx="615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323107" y="1690688"/>
          <a:ext cx="7677078" cy="2416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2" imgW="87172800" imgH="27432000" progId="Equation.DSMT4">
                  <p:embed/>
                </p:oleObj>
              </mc:Choice>
              <mc:Fallback>
                <p:oleObj name="Equation" r:id="rId2" imgW="87172800" imgH="27432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107" y="1690688"/>
                        <a:ext cx="7677078" cy="2416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1304" y="902525"/>
            <a:ext cx="9636826" cy="86535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例二：如图，电路已进入稳定状态，分析电容上的电压。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1" y="2032063"/>
            <a:ext cx="5760795" cy="22668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750" y="2033884"/>
            <a:ext cx="5270647" cy="2644635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>
            <a:off x="5993721" y="3230025"/>
            <a:ext cx="522514" cy="252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67" y="4690967"/>
            <a:ext cx="5091621" cy="1077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 bwMode="auto">
          <a:xfrm>
            <a:off x="1252577" y="2576948"/>
            <a:ext cx="3787737" cy="1721177"/>
            <a:chOff x="1402" y="2673"/>
            <a:chExt cx="2018" cy="93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715" y="2673"/>
              <a:ext cx="705" cy="93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N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0</a:t>
              </a:r>
              <a:endPara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2147" y="2805"/>
              <a:ext cx="5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143" y="3489"/>
              <a:ext cx="5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2079" y="2771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2075" y="3455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10" name="Object 11"/>
            <p:cNvGraphicFramePr>
              <a:graphicFrameLocks noChangeAspect="1"/>
            </p:cNvGraphicFramePr>
            <p:nvPr/>
          </p:nvGraphicFramePr>
          <p:xfrm>
            <a:off x="1402" y="3014"/>
            <a:ext cx="95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公式" r:id="rId2" imgW="748665" imgH="203200" progId="Equation.3">
                    <p:embed/>
                  </p:oleObj>
                </mc:Choice>
                <mc:Fallback>
                  <p:oleObj name="公式" r:id="rId2" imgW="748665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2" y="3014"/>
                          <a:ext cx="952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3"/>
          <p:cNvGrpSpPr/>
          <p:nvPr/>
        </p:nvGrpSpPr>
        <p:grpSpPr bwMode="auto">
          <a:xfrm>
            <a:off x="6725330" y="2576948"/>
            <a:ext cx="3059938" cy="1133307"/>
            <a:chOff x="3243" y="2210"/>
            <a:chExt cx="1645" cy="517"/>
          </a:xfrm>
        </p:grpSpPr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311" y="2614"/>
              <a:ext cx="1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3243" y="258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4820" y="258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680" y="2498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3650" y="2210"/>
              <a:ext cx="21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4222" y="2500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2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4184" y="2210"/>
              <a:ext cx="379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jX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1211283" y="1804088"/>
            <a:ext cx="681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0" dirty="0">
                <a:solidFill>
                  <a:prstClr val="black"/>
                </a:solidFill>
                <a:ea typeface="楷体" panose="02010609060101010101" pitchFamily="49" charset="-122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、无源单口网络等效为两个元件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>
            <a:off x="5458989" y="3550413"/>
            <a:ext cx="91212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4" name="Rectangle 38"/>
          <p:cNvSpPr>
            <a:spLocks noChangeArrowheads="1"/>
          </p:cNvSpPr>
          <p:nvPr/>
        </p:nvSpPr>
        <p:spPr bwMode="auto">
          <a:xfrm>
            <a:off x="6683766" y="3947852"/>
            <a:ext cx="29225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若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X&gt;0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为电感；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若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X&lt;0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为电容。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883723" y="682406"/>
            <a:ext cx="439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单口网络的相量模型 </a:t>
            </a:r>
            <a:endParaRPr kumimoji="1" lang="zh-CN" altLang="en-US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31979" y="747713"/>
            <a:ext cx="65420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、阻抗和导纳的等效变换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" name="Rectangle 64"/>
          <p:cNvSpPr>
            <a:spLocks noChangeArrowheads="1"/>
          </p:cNvSpPr>
          <p:nvPr/>
        </p:nvSpPr>
        <p:spPr bwMode="auto">
          <a:xfrm>
            <a:off x="1034257" y="4163542"/>
            <a:ext cx="3852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同理，若已知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G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B,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graphicFrame>
        <p:nvGraphicFramePr>
          <p:cNvPr id="8" name="Object 86"/>
          <p:cNvGraphicFramePr>
            <a:graphicFrameLocks noChangeAspect="1"/>
          </p:cNvGraphicFramePr>
          <p:nvPr/>
        </p:nvGraphicFramePr>
        <p:xfrm>
          <a:off x="1177132" y="2633804"/>
          <a:ext cx="47577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56083200" imgH="9144000" progId="Equation.DSMT4">
                  <p:embed/>
                </p:oleObj>
              </mc:Choice>
              <mc:Fallback>
                <p:oleObj name="Equation" r:id="rId2" imgW="56083200" imgH="914400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132" y="2633804"/>
                        <a:ext cx="475773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7"/>
          <p:cNvGraphicFramePr>
            <a:graphicFrameLocks noChangeAspect="1"/>
          </p:cNvGraphicFramePr>
          <p:nvPr/>
        </p:nvGraphicFramePr>
        <p:xfrm>
          <a:off x="1083212" y="3360352"/>
          <a:ext cx="40592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4" imgW="1993900" imgH="304800" progId="Equation.3">
                  <p:embed/>
                </p:oleObj>
              </mc:Choice>
              <mc:Fallback>
                <p:oleObj name="公式" r:id="rId4" imgW="1993900" imgH="30480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212" y="3360352"/>
                        <a:ext cx="4059238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8"/>
          <p:cNvGraphicFramePr>
            <a:graphicFrameLocks noChangeAspect="1"/>
          </p:cNvGraphicFramePr>
          <p:nvPr/>
        </p:nvGraphicFramePr>
        <p:xfrm>
          <a:off x="1473409" y="4731737"/>
          <a:ext cx="4370388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6" imgW="51511200" imgH="17068800" progId="Equation.DSMT4">
                  <p:embed/>
                </p:oleObj>
              </mc:Choice>
              <mc:Fallback>
                <p:oleObj name="Equation" r:id="rId6" imgW="51511200" imgH="17068800" progId="Equation.DSMT4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409" y="4731737"/>
                        <a:ext cx="4370388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89"/>
          <p:cNvGrpSpPr/>
          <p:nvPr/>
        </p:nvGrpSpPr>
        <p:grpSpPr bwMode="auto">
          <a:xfrm>
            <a:off x="1662114" y="1402608"/>
            <a:ext cx="2611437" cy="820738"/>
            <a:chOff x="3243" y="2210"/>
            <a:chExt cx="1645" cy="517"/>
          </a:xfrm>
        </p:grpSpPr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3311" y="2614"/>
              <a:ext cx="1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3" name="Oval 91"/>
            <p:cNvSpPr>
              <a:spLocks noChangeArrowheads="1"/>
            </p:cNvSpPr>
            <p:nvPr/>
          </p:nvSpPr>
          <p:spPr bwMode="auto">
            <a:xfrm>
              <a:off x="3243" y="258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4" name="Oval 92"/>
            <p:cNvSpPr>
              <a:spLocks noChangeArrowheads="1"/>
            </p:cNvSpPr>
            <p:nvPr/>
          </p:nvSpPr>
          <p:spPr bwMode="auto">
            <a:xfrm>
              <a:off x="4820" y="258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3680" y="2498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6" name="Text Box 94"/>
            <p:cNvSpPr txBox="1">
              <a:spLocks noChangeArrowheads="1"/>
            </p:cNvSpPr>
            <p:nvPr/>
          </p:nvSpPr>
          <p:spPr bwMode="auto">
            <a:xfrm>
              <a:off x="3650" y="221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R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7" name="Rectangle 95"/>
            <p:cNvSpPr>
              <a:spLocks noChangeArrowheads="1"/>
            </p:cNvSpPr>
            <p:nvPr/>
          </p:nvSpPr>
          <p:spPr bwMode="auto">
            <a:xfrm>
              <a:off x="4222" y="2500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2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8" name="Text Box 96"/>
            <p:cNvSpPr txBox="1">
              <a:spLocks noChangeArrowheads="1"/>
            </p:cNvSpPr>
            <p:nvPr/>
          </p:nvSpPr>
          <p:spPr bwMode="auto">
            <a:xfrm>
              <a:off x="4184" y="2210"/>
              <a:ext cx="3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jX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grpSp>
        <p:nvGrpSpPr>
          <p:cNvPr id="19" name="Group 97"/>
          <p:cNvGrpSpPr/>
          <p:nvPr/>
        </p:nvGrpSpPr>
        <p:grpSpPr bwMode="auto">
          <a:xfrm>
            <a:off x="5789822" y="1488282"/>
            <a:ext cx="2611438" cy="1336675"/>
            <a:chOff x="3271" y="2908"/>
            <a:chExt cx="1645" cy="842"/>
          </a:xfrm>
        </p:grpSpPr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3650" y="3651"/>
              <a:ext cx="8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3339" y="3244"/>
              <a:ext cx="1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2" name="Oval 100"/>
            <p:cNvSpPr>
              <a:spLocks noChangeArrowheads="1"/>
            </p:cNvSpPr>
            <p:nvPr/>
          </p:nvSpPr>
          <p:spPr bwMode="auto">
            <a:xfrm>
              <a:off x="3271" y="321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3" name="Oval 101"/>
            <p:cNvSpPr>
              <a:spLocks noChangeArrowheads="1"/>
            </p:cNvSpPr>
            <p:nvPr/>
          </p:nvSpPr>
          <p:spPr bwMode="auto">
            <a:xfrm>
              <a:off x="4848" y="321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4" name="Rectangle 102"/>
            <p:cNvSpPr>
              <a:spLocks noChangeArrowheads="1"/>
            </p:cNvSpPr>
            <p:nvPr/>
          </p:nvSpPr>
          <p:spPr bwMode="auto">
            <a:xfrm>
              <a:off x="3982" y="3128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5" name="Text Box 103"/>
            <p:cNvSpPr txBox="1">
              <a:spLocks noChangeArrowheads="1"/>
            </p:cNvSpPr>
            <p:nvPr/>
          </p:nvSpPr>
          <p:spPr bwMode="auto">
            <a:xfrm>
              <a:off x="4165" y="29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G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6" name="Rectangle 104"/>
            <p:cNvSpPr>
              <a:spLocks noChangeArrowheads="1"/>
            </p:cNvSpPr>
            <p:nvPr/>
          </p:nvSpPr>
          <p:spPr bwMode="auto">
            <a:xfrm>
              <a:off x="3982" y="3523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2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7" name="Text Box 105"/>
            <p:cNvSpPr txBox="1">
              <a:spLocks noChangeArrowheads="1"/>
            </p:cNvSpPr>
            <p:nvPr/>
          </p:nvSpPr>
          <p:spPr bwMode="auto">
            <a:xfrm>
              <a:off x="4184" y="3278"/>
              <a:ext cx="3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jB</a:t>
              </a:r>
              <a:endPara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 flipH="1">
              <a:off x="3644" y="3244"/>
              <a:ext cx="0" cy="4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 flipH="1">
              <a:off x="4497" y="3244"/>
              <a:ext cx="0" cy="4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30" name="AutoShape 108"/>
          <p:cNvSpPr>
            <a:spLocks noChangeArrowheads="1"/>
          </p:cNvSpPr>
          <p:nvPr/>
        </p:nvSpPr>
        <p:spPr bwMode="auto">
          <a:xfrm>
            <a:off x="4474979" y="1893908"/>
            <a:ext cx="1108075" cy="390525"/>
          </a:xfrm>
          <a:prstGeom prst="leftRightArrow">
            <a:avLst>
              <a:gd name="adj1" fmla="val 50000"/>
              <a:gd name="adj2" fmla="val 56748"/>
            </a:avLst>
          </a:prstGeom>
          <a:solidFill>
            <a:srgbClr val="33CCCC"/>
          </a:solidFill>
          <a:ln w="38100">
            <a:solidFill>
              <a:srgbClr val="33CCCC"/>
            </a:solidFill>
            <a:miter lim="800000"/>
            <a:tailEnd type="none" w="sm" len="med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+mn-cs"/>
            </a:endParaRPr>
          </a:p>
        </p:txBody>
      </p:sp>
      <p:graphicFrame>
        <p:nvGraphicFramePr>
          <p:cNvPr id="32" name="Object 87"/>
          <p:cNvGraphicFramePr>
            <a:graphicFrameLocks noChangeAspect="1"/>
          </p:cNvGraphicFramePr>
          <p:nvPr/>
        </p:nvGraphicFramePr>
        <p:xfrm>
          <a:off x="6843075" y="3508036"/>
          <a:ext cx="4964112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8" imgW="58521600" imgH="18592800" progId="Equation.DSMT4">
                  <p:embed/>
                </p:oleObj>
              </mc:Choice>
              <mc:Fallback>
                <p:oleObj name="Equation" r:id="rId8" imgW="58521600" imgH="18592800" progId="Equation.DSMT4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075" y="3508036"/>
                        <a:ext cx="4964112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1855" y="0"/>
            <a:ext cx="1040892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47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03197" y="611935"/>
            <a:ext cx="923356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、含源单口网络相量模型的等效电路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graphicFrame>
        <p:nvGraphicFramePr>
          <p:cNvPr id="6" name="Object 22"/>
          <p:cNvGraphicFramePr>
            <a:graphicFrameLocks noChangeAspect="1"/>
          </p:cNvGraphicFramePr>
          <p:nvPr/>
        </p:nvGraphicFramePr>
        <p:xfrm>
          <a:off x="5320585" y="5619671"/>
          <a:ext cx="14335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2" imgW="965200" imgH="520700" progId="Equation.3">
                  <p:embed/>
                </p:oleObj>
              </mc:Choice>
              <mc:Fallback>
                <p:oleObj name="公式" r:id="rId2" imgW="965200" imgH="5207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0585" y="5619671"/>
                        <a:ext cx="14335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6"/>
          <p:cNvGraphicFramePr>
            <a:graphicFrameLocks noChangeAspect="1"/>
          </p:cNvGraphicFramePr>
          <p:nvPr/>
        </p:nvGraphicFramePr>
        <p:xfrm>
          <a:off x="5096905" y="3172463"/>
          <a:ext cx="180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4" imgW="1130300" imgH="228600" progId="Equation.3">
                  <p:embed/>
                </p:oleObj>
              </mc:Choice>
              <mc:Fallback>
                <p:oleObj name="公式" r:id="rId4" imgW="1130300" imgH="2286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905" y="3172463"/>
                        <a:ext cx="180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87"/>
          <p:cNvGrpSpPr/>
          <p:nvPr/>
        </p:nvGrpSpPr>
        <p:grpSpPr bwMode="auto">
          <a:xfrm>
            <a:off x="1748169" y="2781277"/>
            <a:ext cx="2328863" cy="1643063"/>
            <a:chOff x="2423" y="2527"/>
            <a:chExt cx="1467" cy="1035"/>
          </a:xfrm>
        </p:grpSpPr>
        <p:sp>
          <p:nvSpPr>
            <p:cNvPr id="9" name="Rectangle 88"/>
            <p:cNvSpPr>
              <a:spLocks noChangeArrowheads="1"/>
            </p:cNvSpPr>
            <p:nvPr/>
          </p:nvSpPr>
          <p:spPr bwMode="auto">
            <a:xfrm>
              <a:off x="2423" y="2632"/>
              <a:ext cx="705" cy="93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N</a:t>
              </a:r>
              <a:endPara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0" name="Line 89"/>
            <p:cNvSpPr>
              <a:spLocks noChangeShapeType="1"/>
            </p:cNvSpPr>
            <p:nvPr/>
          </p:nvSpPr>
          <p:spPr bwMode="auto">
            <a:xfrm>
              <a:off x="3122" y="2844"/>
              <a:ext cx="4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1" name="Line 90"/>
            <p:cNvSpPr>
              <a:spLocks noChangeShapeType="1"/>
            </p:cNvSpPr>
            <p:nvPr/>
          </p:nvSpPr>
          <p:spPr bwMode="auto">
            <a:xfrm>
              <a:off x="3122" y="3374"/>
              <a:ext cx="4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2" name="Oval 91"/>
            <p:cNvSpPr>
              <a:spLocks noChangeArrowheads="1"/>
            </p:cNvSpPr>
            <p:nvPr/>
          </p:nvSpPr>
          <p:spPr bwMode="auto">
            <a:xfrm>
              <a:off x="3583" y="281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3" name="Oval 92"/>
            <p:cNvSpPr>
              <a:spLocks noChangeArrowheads="1"/>
            </p:cNvSpPr>
            <p:nvPr/>
          </p:nvSpPr>
          <p:spPr bwMode="auto">
            <a:xfrm>
              <a:off x="3583" y="334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14" name="Line 93"/>
            <p:cNvSpPr>
              <a:spLocks noChangeShapeType="1"/>
            </p:cNvSpPr>
            <p:nvPr/>
          </p:nvSpPr>
          <p:spPr bwMode="auto">
            <a:xfrm flipH="1">
              <a:off x="3356" y="2844"/>
              <a:ext cx="22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15" name="Object 94"/>
            <p:cNvGraphicFramePr>
              <a:graphicFrameLocks noChangeAspect="1"/>
            </p:cNvGraphicFramePr>
            <p:nvPr/>
          </p:nvGraphicFramePr>
          <p:xfrm>
            <a:off x="3356" y="2527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公式" r:id="rId6" imgW="127000" imgH="190500" progId="Equation.3">
                    <p:embed/>
                  </p:oleObj>
                </mc:Choice>
                <mc:Fallback>
                  <p:oleObj name="公式" r:id="rId6" imgW="127000" imgH="19050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6" y="2527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95"/>
            <p:cNvGraphicFramePr>
              <a:graphicFrameLocks noChangeAspect="1"/>
            </p:cNvGraphicFramePr>
            <p:nvPr/>
          </p:nvGraphicFramePr>
          <p:xfrm>
            <a:off x="3696" y="2993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" name="公式" r:id="rId8" imgW="165100" imgH="203200" progId="Equation.3">
                    <p:embed/>
                  </p:oleObj>
                </mc:Choice>
                <mc:Fallback>
                  <p:oleObj name="公式" r:id="rId8" imgW="165100" imgH="20320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993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96"/>
            <p:cNvSpPr txBox="1">
              <a:spLocks noChangeArrowheads="1"/>
            </p:cNvSpPr>
            <p:nvPr/>
          </p:nvSpPr>
          <p:spPr bwMode="auto">
            <a:xfrm>
              <a:off x="3665" y="2700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+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auto">
            <a:xfrm>
              <a:off x="3665" y="3230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-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grpSp>
        <p:nvGrpSpPr>
          <p:cNvPr id="21" name="Group 134"/>
          <p:cNvGrpSpPr/>
          <p:nvPr/>
        </p:nvGrpSpPr>
        <p:grpSpPr bwMode="auto">
          <a:xfrm>
            <a:off x="7883578" y="992188"/>
            <a:ext cx="2286000" cy="1582738"/>
            <a:chOff x="3813" y="517"/>
            <a:chExt cx="1440" cy="997"/>
          </a:xfrm>
        </p:grpSpPr>
        <p:sp>
          <p:nvSpPr>
            <p:cNvPr id="22" name="Rectangle 135"/>
            <p:cNvSpPr>
              <a:spLocks noChangeArrowheads="1"/>
            </p:cNvSpPr>
            <p:nvPr/>
          </p:nvSpPr>
          <p:spPr bwMode="auto">
            <a:xfrm>
              <a:off x="3813" y="705"/>
              <a:ext cx="635" cy="771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N</a:t>
              </a:r>
              <a:endPara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3" name="Line 136"/>
            <p:cNvSpPr>
              <a:spLocks noChangeShapeType="1"/>
            </p:cNvSpPr>
            <p:nvPr/>
          </p:nvSpPr>
          <p:spPr bwMode="auto">
            <a:xfrm flipV="1">
              <a:off x="4457" y="861"/>
              <a:ext cx="490" cy="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4" name="Line 137"/>
            <p:cNvSpPr>
              <a:spLocks noChangeShapeType="1"/>
            </p:cNvSpPr>
            <p:nvPr/>
          </p:nvSpPr>
          <p:spPr bwMode="auto">
            <a:xfrm>
              <a:off x="4457" y="1367"/>
              <a:ext cx="4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5" name="Line 138"/>
            <p:cNvSpPr>
              <a:spLocks noChangeShapeType="1"/>
            </p:cNvSpPr>
            <p:nvPr/>
          </p:nvSpPr>
          <p:spPr bwMode="auto">
            <a:xfrm flipH="1">
              <a:off x="4577" y="861"/>
              <a:ext cx="29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6" name="Oval 139"/>
            <p:cNvSpPr>
              <a:spLocks noChangeArrowheads="1"/>
            </p:cNvSpPr>
            <p:nvPr/>
          </p:nvSpPr>
          <p:spPr bwMode="auto">
            <a:xfrm>
              <a:off x="4937" y="133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7" name="Oval 140"/>
            <p:cNvSpPr>
              <a:spLocks noChangeArrowheads="1"/>
            </p:cNvSpPr>
            <p:nvPr/>
          </p:nvSpPr>
          <p:spPr bwMode="auto">
            <a:xfrm>
              <a:off x="4948" y="827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8" name="Text Box 141"/>
            <p:cNvSpPr txBox="1">
              <a:spLocks noChangeArrowheads="1"/>
            </p:cNvSpPr>
            <p:nvPr/>
          </p:nvSpPr>
          <p:spPr bwMode="auto">
            <a:xfrm>
              <a:off x="5016" y="1223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-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9" name="Text Box 142"/>
            <p:cNvSpPr txBox="1">
              <a:spLocks noChangeArrowheads="1"/>
            </p:cNvSpPr>
            <p:nvPr/>
          </p:nvSpPr>
          <p:spPr bwMode="auto">
            <a:xfrm>
              <a:off x="5016" y="705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+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30" name="Object 143"/>
            <p:cNvGraphicFramePr>
              <a:graphicFrameLocks noChangeAspect="1"/>
            </p:cNvGraphicFramePr>
            <p:nvPr/>
          </p:nvGraphicFramePr>
          <p:xfrm>
            <a:off x="4954" y="959"/>
            <a:ext cx="29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公式" r:id="rId10" imgW="254000" imgH="241300" progId="Equation.3">
                    <p:embed/>
                  </p:oleObj>
                </mc:Choice>
                <mc:Fallback>
                  <p:oleObj name="公式" r:id="rId10" imgW="254000" imgH="241300" progId="Equation.3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4" y="959"/>
                          <a:ext cx="29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44"/>
            <p:cNvGraphicFramePr>
              <a:graphicFrameLocks noChangeAspect="1"/>
            </p:cNvGraphicFramePr>
            <p:nvPr/>
          </p:nvGraphicFramePr>
          <p:xfrm>
            <a:off x="4568" y="517"/>
            <a:ext cx="4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" name="公式" r:id="rId12" imgW="381000" imgH="177800" progId="Equation.3">
                    <p:embed/>
                  </p:oleObj>
                </mc:Choice>
                <mc:Fallback>
                  <p:oleObj name="公式" r:id="rId12" imgW="381000" imgH="177800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8" y="517"/>
                          <a:ext cx="4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45"/>
          <p:cNvGrpSpPr/>
          <p:nvPr/>
        </p:nvGrpSpPr>
        <p:grpSpPr bwMode="auto">
          <a:xfrm>
            <a:off x="7883578" y="2757569"/>
            <a:ext cx="2605087" cy="1416050"/>
            <a:chOff x="2433" y="1770"/>
            <a:chExt cx="1641" cy="892"/>
          </a:xfrm>
        </p:grpSpPr>
        <p:sp>
          <p:nvSpPr>
            <p:cNvPr id="35" name="Rectangle 146"/>
            <p:cNvSpPr>
              <a:spLocks noChangeArrowheads="1"/>
            </p:cNvSpPr>
            <p:nvPr/>
          </p:nvSpPr>
          <p:spPr bwMode="auto">
            <a:xfrm>
              <a:off x="2433" y="1770"/>
              <a:ext cx="635" cy="8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N</a:t>
              </a:r>
              <a:r>
                <a:rPr kumimoji="0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0</a:t>
              </a:r>
              <a:endParaRPr kumimoji="0" lang="en-US" altLang="zh-CN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36" name="Line 147"/>
            <p:cNvSpPr>
              <a:spLocks noChangeShapeType="1"/>
            </p:cNvSpPr>
            <p:nvPr/>
          </p:nvSpPr>
          <p:spPr bwMode="auto">
            <a:xfrm flipV="1">
              <a:off x="3077" y="1950"/>
              <a:ext cx="490" cy="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37" name="Line 148"/>
            <p:cNvSpPr>
              <a:spLocks noChangeShapeType="1"/>
            </p:cNvSpPr>
            <p:nvPr/>
          </p:nvSpPr>
          <p:spPr bwMode="auto">
            <a:xfrm>
              <a:off x="3077" y="2536"/>
              <a:ext cx="4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38" name="Text Box 149"/>
            <p:cNvSpPr txBox="1">
              <a:spLocks noChangeArrowheads="1"/>
            </p:cNvSpPr>
            <p:nvPr/>
          </p:nvSpPr>
          <p:spPr bwMode="auto">
            <a:xfrm>
              <a:off x="3711" y="2256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  <a:sym typeface="Symbol" panose="05050102010706020507" pitchFamily="18" charset="2"/>
                </a:rPr>
                <a:t>Z</a:t>
              </a:r>
              <a:r>
                <a:rPr kumimoji="1" lang="en-US" altLang="zh-CN" sz="2400" b="1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  <a:sym typeface="Symbol" panose="05050102010706020507" pitchFamily="18" charset="2"/>
                </a:rPr>
                <a:t>o</a:t>
              </a:r>
              <a:endPara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9" name="Line 150"/>
            <p:cNvSpPr>
              <a:spLocks noChangeShapeType="1"/>
            </p:cNvSpPr>
            <p:nvPr/>
          </p:nvSpPr>
          <p:spPr bwMode="auto">
            <a:xfrm flipH="1">
              <a:off x="3423" y="223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0" name="Line 151"/>
            <p:cNvSpPr>
              <a:spLocks noChangeShapeType="1"/>
            </p:cNvSpPr>
            <p:nvPr/>
          </p:nvSpPr>
          <p:spPr bwMode="auto">
            <a:xfrm>
              <a:off x="3711" y="2234"/>
              <a:ext cx="0" cy="4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1" name="Oval 152"/>
            <p:cNvSpPr>
              <a:spLocks noChangeArrowheads="1"/>
            </p:cNvSpPr>
            <p:nvPr/>
          </p:nvSpPr>
          <p:spPr bwMode="auto">
            <a:xfrm>
              <a:off x="3567" y="1916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2" name="Oval 153"/>
            <p:cNvSpPr>
              <a:spLocks noChangeArrowheads="1"/>
            </p:cNvSpPr>
            <p:nvPr/>
          </p:nvSpPr>
          <p:spPr bwMode="auto">
            <a:xfrm>
              <a:off x="3533" y="2502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grpSp>
        <p:nvGrpSpPr>
          <p:cNvPr id="43" name="Group 154"/>
          <p:cNvGrpSpPr/>
          <p:nvPr/>
        </p:nvGrpSpPr>
        <p:grpSpPr bwMode="auto">
          <a:xfrm>
            <a:off x="7891105" y="4431122"/>
            <a:ext cx="2395537" cy="1385887"/>
            <a:chOff x="2939" y="3052"/>
            <a:chExt cx="1509" cy="873"/>
          </a:xfrm>
        </p:grpSpPr>
        <p:sp>
          <p:nvSpPr>
            <p:cNvPr id="44" name="Line 155"/>
            <p:cNvSpPr>
              <a:spLocks noChangeShapeType="1"/>
            </p:cNvSpPr>
            <p:nvPr/>
          </p:nvSpPr>
          <p:spPr bwMode="auto">
            <a:xfrm>
              <a:off x="3604" y="3789"/>
              <a:ext cx="36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5" name="Rectangle 156"/>
            <p:cNvSpPr>
              <a:spLocks noChangeArrowheads="1"/>
            </p:cNvSpPr>
            <p:nvPr/>
          </p:nvSpPr>
          <p:spPr bwMode="auto">
            <a:xfrm>
              <a:off x="2939" y="3052"/>
              <a:ext cx="665" cy="87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cs typeface="+mn-cs"/>
                </a:rPr>
                <a:t>N</a:t>
              </a:r>
              <a:endPara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6" name="Line 157"/>
            <p:cNvSpPr>
              <a:spLocks noChangeShapeType="1"/>
            </p:cNvSpPr>
            <p:nvPr/>
          </p:nvSpPr>
          <p:spPr bwMode="auto">
            <a:xfrm>
              <a:off x="3604" y="3207"/>
              <a:ext cx="3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7" name="Freeform 158"/>
            <p:cNvSpPr/>
            <p:nvPr/>
          </p:nvSpPr>
          <p:spPr bwMode="auto">
            <a:xfrm>
              <a:off x="4025" y="3207"/>
              <a:ext cx="136" cy="590"/>
            </a:xfrm>
            <a:custGeom>
              <a:avLst/>
              <a:gdLst>
                <a:gd name="T0" fmla="*/ 0 w 129"/>
                <a:gd name="T1" fmla="*/ 0 h 521"/>
                <a:gd name="T2" fmla="*/ 197 w 129"/>
                <a:gd name="T3" fmla="*/ 670 h 521"/>
                <a:gd name="T4" fmla="*/ 0 w 129"/>
                <a:gd name="T5" fmla="*/ 1406 h 521"/>
                <a:gd name="T6" fmla="*/ 0 60000 65536"/>
                <a:gd name="T7" fmla="*/ 0 60000 65536"/>
                <a:gd name="T8" fmla="*/ 0 60000 65536"/>
                <a:gd name="T9" fmla="*/ 0 w 129"/>
                <a:gd name="T10" fmla="*/ 0 h 521"/>
                <a:gd name="T11" fmla="*/ 129 w 129"/>
                <a:gd name="T12" fmla="*/ 521 h 5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" h="521">
                  <a:moveTo>
                    <a:pt x="0" y="0"/>
                  </a:moveTo>
                  <a:cubicBezTo>
                    <a:pt x="21" y="41"/>
                    <a:pt x="129" y="161"/>
                    <a:pt x="129" y="248"/>
                  </a:cubicBezTo>
                  <a:cubicBezTo>
                    <a:pt x="129" y="335"/>
                    <a:pt x="27" y="464"/>
                    <a:pt x="0" y="521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8" name="Freeform 159"/>
            <p:cNvSpPr/>
            <p:nvPr/>
          </p:nvSpPr>
          <p:spPr bwMode="auto">
            <a:xfrm>
              <a:off x="4125" y="3355"/>
              <a:ext cx="36" cy="228"/>
            </a:xfrm>
            <a:custGeom>
              <a:avLst/>
              <a:gdLst>
                <a:gd name="T0" fmla="*/ 0 w 35"/>
                <a:gd name="T1" fmla="*/ 0 h 201"/>
                <a:gd name="T2" fmla="*/ 38 w 35"/>
                <a:gd name="T3" fmla="*/ 193 h 201"/>
                <a:gd name="T4" fmla="*/ 40 w 35"/>
                <a:gd name="T5" fmla="*/ 370 h 201"/>
                <a:gd name="T6" fmla="*/ 34 w 35"/>
                <a:gd name="T7" fmla="*/ 552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"/>
                <a:gd name="T13" fmla="*/ 0 h 201"/>
                <a:gd name="T14" fmla="*/ 35 w 35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" h="201">
                  <a:moveTo>
                    <a:pt x="0" y="0"/>
                  </a:moveTo>
                  <a:cubicBezTo>
                    <a:pt x="5" y="12"/>
                    <a:pt x="25" y="48"/>
                    <a:pt x="30" y="70"/>
                  </a:cubicBezTo>
                  <a:cubicBezTo>
                    <a:pt x="35" y="92"/>
                    <a:pt x="33" y="113"/>
                    <a:pt x="32" y="135"/>
                  </a:cubicBezTo>
                  <a:cubicBezTo>
                    <a:pt x="31" y="157"/>
                    <a:pt x="27" y="187"/>
                    <a:pt x="26" y="20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49" name="Oval 160"/>
            <p:cNvSpPr>
              <a:spLocks noChangeArrowheads="1"/>
            </p:cNvSpPr>
            <p:nvPr/>
          </p:nvSpPr>
          <p:spPr bwMode="auto">
            <a:xfrm>
              <a:off x="3961" y="3755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0" name="Oval 161"/>
            <p:cNvSpPr>
              <a:spLocks noChangeArrowheads="1"/>
            </p:cNvSpPr>
            <p:nvPr/>
          </p:nvSpPr>
          <p:spPr bwMode="auto">
            <a:xfrm>
              <a:off x="3961" y="317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51" name="Object 162"/>
            <p:cNvGraphicFramePr>
              <a:graphicFrameLocks noChangeAspect="1"/>
            </p:cNvGraphicFramePr>
            <p:nvPr/>
          </p:nvGraphicFramePr>
          <p:xfrm>
            <a:off x="4209" y="3355"/>
            <a:ext cx="23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" name="公式" r:id="rId14" imgW="203200" imgH="241300" progId="Equation.3">
                    <p:embed/>
                  </p:oleObj>
                </mc:Choice>
                <mc:Fallback>
                  <p:oleObj name="公式" r:id="rId14" imgW="203200" imgH="241300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9" y="3355"/>
                          <a:ext cx="23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oup 199"/>
          <p:cNvGrpSpPr/>
          <p:nvPr/>
        </p:nvGrpSpPr>
        <p:grpSpPr bwMode="auto">
          <a:xfrm>
            <a:off x="4737947" y="3635538"/>
            <a:ext cx="2438400" cy="1993900"/>
            <a:chOff x="400" y="2863"/>
            <a:chExt cx="1536" cy="1256"/>
          </a:xfrm>
        </p:grpSpPr>
        <p:sp>
          <p:nvSpPr>
            <p:cNvPr id="54" name="Line 200"/>
            <p:cNvSpPr>
              <a:spLocks noChangeShapeType="1"/>
            </p:cNvSpPr>
            <p:nvPr/>
          </p:nvSpPr>
          <p:spPr bwMode="auto">
            <a:xfrm flipH="1" flipV="1">
              <a:off x="1184" y="3132"/>
              <a:ext cx="6" cy="9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5" name="Text Box 201"/>
            <p:cNvSpPr txBox="1">
              <a:spLocks noChangeArrowheads="1"/>
            </p:cNvSpPr>
            <p:nvPr/>
          </p:nvSpPr>
          <p:spPr bwMode="auto">
            <a:xfrm>
              <a:off x="1262" y="3482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Z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o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6" name="Text Box 202"/>
            <p:cNvSpPr txBox="1">
              <a:spLocks noChangeArrowheads="1"/>
            </p:cNvSpPr>
            <p:nvPr/>
          </p:nvSpPr>
          <p:spPr bwMode="auto">
            <a:xfrm>
              <a:off x="1586" y="3144"/>
              <a:ext cx="3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+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7" name="Text Box 203"/>
            <p:cNvSpPr txBox="1">
              <a:spLocks noChangeArrowheads="1"/>
            </p:cNvSpPr>
            <p:nvPr/>
          </p:nvSpPr>
          <p:spPr bwMode="auto">
            <a:xfrm>
              <a:off x="1609" y="3698"/>
              <a:ext cx="3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_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8" name="Line 204"/>
            <p:cNvSpPr>
              <a:spLocks noChangeShapeType="1"/>
            </p:cNvSpPr>
            <p:nvPr/>
          </p:nvSpPr>
          <p:spPr bwMode="auto">
            <a:xfrm flipH="1">
              <a:off x="1404" y="3132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59" name="Line 205"/>
            <p:cNvSpPr>
              <a:spLocks noChangeShapeType="1"/>
            </p:cNvSpPr>
            <p:nvPr/>
          </p:nvSpPr>
          <p:spPr bwMode="auto">
            <a:xfrm>
              <a:off x="735" y="4093"/>
              <a:ext cx="9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60" name="Object 206"/>
            <p:cNvGraphicFramePr>
              <a:graphicFrameLocks noChangeAspect="1"/>
            </p:cNvGraphicFramePr>
            <p:nvPr/>
          </p:nvGraphicFramePr>
          <p:xfrm>
            <a:off x="1506" y="2863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" name="公式" r:id="rId16" imgW="127000" imgH="190500" progId="Equation.3">
                    <p:embed/>
                  </p:oleObj>
                </mc:Choice>
                <mc:Fallback>
                  <p:oleObj name="公式" r:id="rId16" imgW="127000" imgH="190500" progId="Equation.3">
                    <p:embed/>
                    <p:pic>
                      <p:nvPicPr>
                        <p:cNvPr id="0" name="Object 2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6" y="2863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207"/>
            <p:cNvGraphicFramePr>
              <a:graphicFrameLocks noChangeAspect="1"/>
            </p:cNvGraphicFramePr>
            <p:nvPr/>
          </p:nvGraphicFramePr>
          <p:xfrm>
            <a:off x="400" y="3144"/>
            <a:ext cx="23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" name="公式" r:id="rId18" imgW="203200" imgH="241300" progId="Equation.3">
                    <p:embed/>
                  </p:oleObj>
                </mc:Choice>
                <mc:Fallback>
                  <p:oleObj name="公式" r:id="rId18" imgW="203200" imgH="241300" progId="Equation.3">
                    <p:embed/>
                    <p:pic>
                      <p:nvPicPr>
                        <p:cNvPr id="0" name="Object 2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3144"/>
                          <a:ext cx="23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Oval 208"/>
            <p:cNvSpPr>
              <a:spLocks noChangeArrowheads="1"/>
            </p:cNvSpPr>
            <p:nvPr/>
          </p:nvSpPr>
          <p:spPr bwMode="auto">
            <a:xfrm>
              <a:off x="1688" y="4051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65" name="Oval 209"/>
            <p:cNvSpPr>
              <a:spLocks noChangeArrowheads="1"/>
            </p:cNvSpPr>
            <p:nvPr/>
          </p:nvSpPr>
          <p:spPr bwMode="auto">
            <a:xfrm>
              <a:off x="1687" y="310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66" name="Object 210"/>
            <p:cNvGraphicFramePr>
              <a:graphicFrameLocks noChangeAspect="1"/>
            </p:cNvGraphicFramePr>
            <p:nvPr/>
          </p:nvGraphicFramePr>
          <p:xfrm>
            <a:off x="1625" y="3499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" name="公式" r:id="rId20" imgW="165100" imgH="203200" progId="Equation.3">
                    <p:embed/>
                  </p:oleObj>
                </mc:Choice>
                <mc:Fallback>
                  <p:oleObj name="公式" r:id="rId20" imgW="165100" imgH="203200" progId="Equation.3">
                    <p:embed/>
                    <p:pic>
                      <p:nvPicPr>
                        <p:cNvPr id="0" name="Object 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5" y="3499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Line 211"/>
            <p:cNvSpPr>
              <a:spLocks noChangeShapeType="1"/>
            </p:cNvSpPr>
            <p:nvPr/>
          </p:nvSpPr>
          <p:spPr bwMode="auto">
            <a:xfrm>
              <a:off x="735" y="3132"/>
              <a:ext cx="0" cy="9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69" name="Line 212"/>
            <p:cNvSpPr>
              <a:spLocks noChangeShapeType="1"/>
            </p:cNvSpPr>
            <p:nvPr/>
          </p:nvSpPr>
          <p:spPr bwMode="auto">
            <a:xfrm>
              <a:off x="735" y="3132"/>
              <a:ext cx="9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0" name="Oval 214"/>
            <p:cNvSpPr>
              <a:spLocks noChangeArrowheads="1"/>
            </p:cNvSpPr>
            <p:nvPr/>
          </p:nvSpPr>
          <p:spPr bwMode="auto">
            <a:xfrm>
              <a:off x="578" y="3447"/>
              <a:ext cx="313" cy="29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1" name="Line 216"/>
            <p:cNvSpPr>
              <a:spLocks noChangeShapeType="1"/>
            </p:cNvSpPr>
            <p:nvPr/>
          </p:nvSpPr>
          <p:spPr bwMode="auto">
            <a:xfrm flipV="1">
              <a:off x="735" y="3511"/>
              <a:ext cx="0" cy="1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2" name="Rectangle 217"/>
            <p:cNvSpPr>
              <a:spLocks noChangeArrowheads="1"/>
            </p:cNvSpPr>
            <p:nvPr/>
          </p:nvSpPr>
          <p:spPr bwMode="auto">
            <a:xfrm>
              <a:off x="1077" y="3497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</p:grpSp>
      <p:grpSp>
        <p:nvGrpSpPr>
          <p:cNvPr id="73" name="Group 218"/>
          <p:cNvGrpSpPr/>
          <p:nvPr/>
        </p:nvGrpSpPr>
        <p:grpSpPr bwMode="auto">
          <a:xfrm>
            <a:off x="4458548" y="1192139"/>
            <a:ext cx="2697162" cy="1993900"/>
            <a:chOff x="237" y="1406"/>
            <a:chExt cx="1699" cy="1256"/>
          </a:xfrm>
        </p:grpSpPr>
        <p:sp>
          <p:nvSpPr>
            <p:cNvPr id="74" name="Text Box 222"/>
            <p:cNvSpPr txBox="1">
              <a:spLocks noChangeArrowheads="1"/>
            </p:cNvSpPr>
            <p:nvPr/>
          </p:nvSpPr>
          <p:spPr bwMode="auto">
            <a:xfrm>
              <a:off x="1044" y="1782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Z</a:t>
              </a:r>
              <a:r>
                <a:rPr kumimoji="1" lang="en-US" altLang="zh-CN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o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5" name="Text Box 223"/>
            <p:cNvSpPr txBox="1">
              <a:spLocks noChangeArrowheads="1"/>
            </p:cNvSpPr>
            <p:nvPr/>
          </p:nvSpPr>
          <p:spPr bwMode="auto">
            <a:xfrm>
              <a:off x="1586" y="1687"/>
              <a:ext cx="3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+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6" name="Text Box 224"/>
            <p:cNvSpPr txBox="1">
              <a:spLocks noChangeArrowheads="1"/>
            </p:cNvSpPr>
            <p:nvPr/>
          </p:nvSpPr>
          <p:spPr bwMode="auto">
            <a:xfrm>
              <a:off x="1609" y="2241"/>
              <a:ext cx="3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</a:rPr>
                <a:t>_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7" name="Line 225"/>
            <p:cNvSpPr>
              <a:spLocks noChangeShapeType="1"/>
            </p:cNvSpPr>
            <p:nvPr/>
          </p:nvSpPr>
          <p:spPr bwMode="auto">
            <a:xfrm flipH="1">
              <a:off x="1404" y="1675"/>
              <a:ext cx="2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8" name="Line 226"/>
            <p:cNvSpPr>
              <a:spLocks noChangeShapeType="1"/>
            </p:cNvSpPr>
            <p:nvPr/>
          </p:nvSpPr>
          <p:spPr bwMode="auto">
            <a:xfrm>
              <a:off x="735" y="2636"/>
              <a:ext cx="9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79" name="Object 227"/>
            <p:cNvGraphicFramePr>
              <a:graphicFrameLocks noChangeAspect="1"/>
            </p:cNvGraphicFramePr>
            <p:nvPr/>
          </p:nvGraphicFramePr>
          <p:xfrm>
            <a:off x="1506" y="1406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" name="公式" r:id="rId21" imgW="127000" imgH="190500" progId="Equation.3">
                    <p:embed/>
                  </p:oleObj>
                </mc:Choice>
                <mc:Fallback>
                  <p:oleObj name="公式" r:id="rId21" imgW="127000" imgH="190500" progId="Equation.3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6" y="1406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228"/>
            <p:cNvGraphicFramePr>
              <a:graphicFrameLocks noChangeAspect="1"/>
            </p:cNvGraphicFramePr>
            <p:nvPr/>
          </p:nvGraphicFramePr>
          <p:xfrm>
            <a:off x="237" y="2006"/>
            <a:ext cx="29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" name="公式" r:id="rId22" imgW="254000" imgH="241300" progId="Equation.3">
                    <p:embed/>
                  </p:oleObj>
                </mc:Choice>
                <mc:Fallback>
                  <p:oleObj name="公式" r:id="rId22" imgW="254000" imgH="241300" progId="Equation.3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" y="2006"/>
                          <a:ext cx="29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Oval 229"/>
            <p:cNvSpPr>
              <a:spLocks noChangeArrowheads="1"/>
            </p:cNvSpPr>
            <p:nvPr/>
          </p:nvSpPr>
          <p:spPr bwMode="auto">
            <a:xfrm>
              <a:off x="1688" y="2594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84" name="Oval 230"/>
            <p:cNvSpPr>
              <a:spLocks noChangeArrowheads="1"/>
            </p:cNvSpPr>
            <p:nvPr/>
          </p:nvSpPr>
          <p:spPr bwMode="auto">
            <a:xfrm>
              <a:off x="1687" y="1646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85" name="Object 231"/>
            <p:cNvGraphicFramePr>
              <a:graphicFrameLocks noChangeAspect="1"/>
            </p:cNvGraphicFramePr>
            <p:nvPr/>
          </p:nvGraphicFramePr>
          <p:xfrm>
            <a:off x="1625" y="204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" name="公式" r:id="rId23" imgW="165100" imgH="203200" progId="Equation.3">
                    <p:embed/>
                  </p:oleObj>
                </mc:Choice>
                <mc:Fallback>
                  <p:oleObj name="公式" r:id="rId23" imgW="165100" imgH="203200" progId="Equation.3">
                    <p:embed/>
                    <p:pic>
                      <p:nvPicPr>
                        <p:cNvPr id="0" name="Object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5" y="204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232"/>
            <p:cNvSpPr>
              <a:spLocks noChangeShapeType="1"/>
            </p:cNvSpPr>
            <p:nvPr/>
          </p:nvSpPr>
          <p:spPr bwMode="auto">
            <a:xfrm>
              <a:off x="738" y="1680"/>
              <a:ext cx="0" cy="9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88" name="Line 233"/>
            <p:cNvSpPr>
              <a:spLocks noChangeShapeType="1"/>
            </p:cNvSpPr>
            <p:nvPr/>
          </p:nvSpPr>
          <p:spPr bwMode="auto">
            <a:xfrm>
              <a:off x="735" y="1675"/>
              <a:ext cx="9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89" name="Rectangle 234"/>
            <p:cNvSpPr>
              <a:spLocks noChangeArrowheads="1"/>
            </p:cNvSpPr>
            <p:nvPr/>
          </p:nvSpPr>
          <p:spPr bwMode="auto">
            <a:xfrm>
              <a:off x="1077" y="1561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90" name="Oval 219"/>
            <p:cNvSpPr>
              <a:spLocks noChangeArrowheads="1"/>
            </p:cNvSpPr>
            <p:nvPr/>
          </p:nvSpPr>
          <p:spPr bwMode="auto">
            <a:xfrm>
              <a:off x="578" y="2001"/>
              <a:ext cx="313" cy="29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91" name="Text Box 220"/>
            <p:cNvSpPr txBox="1">
              <a:spLocks noChangeArrowheads="1"/>
            </p:cNvSpPr>
            <p:nvPr/>
          </p:nvSpPr>
          <p:spPr bwMode="auto">
            <a:xfrm>
              <a:off x="618" y="1941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  <a:sym typeface="Symbol" panose="05050102010706020507" pitchFamily="18" charset="2"/>
                </a:rPr>
                <a:t>+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92" name="Text Box 221"/>
            <p:cNvSpPr txBox="1">
              <a:spLocks noChangeArrowheads="1"/>
            </p:cNvSpPr>
            <p:nvPr/>
          </p:nvSpPr>
          <p:spPr bwMode="auto">
            <a:xfrm>
              <a:off x="618" y="1940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+mn-cs"/>
                  <a:sym typeface="Symbol" panose="05050102010706020507" pitchFamily="18" charset="2"/>
                </a:rPr>
                <a:t>_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  <a:sym typeface="Symbol" panose="05050102010706020507" pitchFamily="18" charset="2"/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648079" y="4760890"/>
            <a:ext cx="3943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含源单口网络相量模型的等效本质为戴维南等效和诺顿等效。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0364" y="397055"/>
            <a:ext cx="9631878" cy="1325563"/>
          </a:xfrm>
        </p:spPr>
        <p:txBody>
          <a:bodyPr/>
          <a:lstStyle/>
          <a:p>
            <a:r>
              <a:rPr lang="zh-CN" altLang="en-US" dirty="0"/>
              <a:t>三、频率响应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42" y="3365131"/>
            <a:ext cx="5932660" cy="2490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8" y="3379420"/>
            <a:ext cx="5534025" cy="2390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5" y="826907"/>
            <a:ext cx="5932660" cy="242836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206830" y="1876116"/>
            <a:ext cx="4599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电阻、电容、电感</a:t>
            </a:r>
            <a:r>
              <a:rPr kumimoji="1"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的频率响应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8805" y="365125"/>
            <a:ext cx="9334994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复杂电路的频率特性曲线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407732" cy="392797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幅频特性曲线：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、画出低频渐近线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、画出高频渐近线，两条渐近线在转折频率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处相交。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相频特性曲线：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、画出低频渐近线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、画出高频渐近线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、在转折频率处，相位将是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-45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。从低频渐近线开始画一条平滑的直线，在转折频率处穿过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-45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，最后终止于高频渐近线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786419" y="657274"/>
          <a:ext cx="1630713" cy="89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2" imgW="18897600" imgH="10363200" progId="Equation.DSMT4">
                  <p:embed/>
                </p:oleObj>
              </mc:Choice>
              <mc:Fallback>
                <p:oleObj name="Equation" r:id="rId2" imgW="18897600" imgH="10363200" progId="Equation.DSMT4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86419" y="657274"/>
                        <a:ext cx="1630713" cy="89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075861" y="2710955"/>
          <a:ext cx="3952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4" imgW="4572000" imgH="5486400" progId="Equation.DSMT4">
                  <p:embed/>
                </p:oleObj>
              </mc:Choice>
              <mc:Fallback>
                <p:oleObj name="Equation" r:id="rId4" imgW="4572000" imgH="54864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5861" y="2710955"/>
                        <a:ext cx="39528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9429" y="622651"/>
            <a:ext cx="9370620" cy="90097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例三：在对数坐标中画出近似的频率特性曲线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18" y="1805078"/>
            <a:ext cx="3349478" cy="25378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5663" y="1915448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方法：计算电压传递函数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498214" y="2537363"/>
          <a:ext cx="5831835" cy="303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3" imgW="70713600" imgH="36880800" progId="Equation.DSMT4">
                  <p:embed/>
                </p:oleObj>
              </mc:Choice>
              <mc:Fallback>
                <p:oleObj name="Equation" r:id="rId3" imgW="70713600" imgH="368808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8214" y="2537363"/>
                        <a:ext cx="5831835" cy="303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0306" y="1351508"/>
            <a:ext cx="5358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）对于低频渐近线，      时，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幅频特性图形呈现为斜率为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的直线。      相频特性曲线为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90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PingFang SC"/>
                <a:ea typeface="楷体" panose="02010609060101010101" pitchFamily="49" charset="-122"/>
              </a:rPr>
              <a:t>°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PingFang SC"/>
                <a:ea typeface="楷体" panose="02010609060101010101" pitchFamily="49" charset="-122"/>
              </a:rPr>
              <a:t>的水平直线。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502560" y="1429570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0668000" imgH="4267200" progId="Equation.DSMT4">
                  <p:embed/>
                </p:oleObj>
              </mc:Choice>
              <mc:Fallback>
                <p:oleObj name="Equation" r:id="rId2" imgW="10668000" imgH="4267200" progId="Equation.DSMT4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2560" y="1429570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034561" y="2065910"/>
          <a:ext cx="3494087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4" imgW="42367200" imgH="25603200" progId="Equation.DSMT4">
                  <p:embed/>
                </p:oleObj>
              </mc:Choice>
              <mc:Fallback>
                <p:oleObj name="Equation" r:id="rId4" imgW="42367200" imgH="256032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4561" y="2065910"/>
                        <a:ext cx="3494087" cy="210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10308" y="1351509"/>
            <a:ext cx="53015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）对于高频渐近线，      时，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幅频特性图形呈现为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水平直线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PingFang SC"/>
                <a:ea typeface="楷体" panose="02010609060101010101" pitchFamily="49" charset="-122"/>
              </a:rPr>
              <a:t>。</a:t>
            </a:r>
            <a:endParaRPr lang="en-US" altLang="zh-CN" sz="1800" b="0" i="0" dirty="0">
              <a:solidFill>
                <a:srgbClr val="333333"/>
              </a:solidFill>
              <a:effectLst/>
              <a:latin typeface="PingFang SC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333333"/>
                </a:solidFill>
                <a:latin typeface="PingFang SC"/>
                <a:ea typeface="楷体" panose="02010609060101010101" pitchFamily="49" charset="-122"/>
              </a:rPr>
              <a:t>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相频特性曲线为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°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的水平直线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PingFang SC"/>
                <a:ea typeface="楷体" panose="02010609060101010101" pitchFamily="49" charset="-122"/>
              </a:rPr>
              <a:t>。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941311" y="1502596"/>
          <a:ext cx="89852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6" imgW="11277600" imgH="3352800" progId="Equation.DSMT4">
                  <p:embed/>
                </p:oleObj>
              </mc:Choice>
              <mc:Fallback>
                <p:oleObj name="Equation" r:id="rId6" imgW="11277600" imgH="33528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41311" y="1502596"/>
                        <a:ext cx="898525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564438" y="1974850"/>
          <a:ext cx="3343275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8" imgW="40538400" imgH="25603200" progId="Equation.DSMT4">
                  <p:embed/>
                </p:oleObj>
              </mc:Choice>
              <mc:Fallback>
                <p:oleObj name="Equation" r:id="rId8" imgW="40538400" imgH="256032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64438" y="1974850"/>
                        <a:ext cx="3343275" cy="210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83" y="2055813"/>
            <a:ext cx="4484358" cy="35517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72" y="2055813"/>
            <a:ext cx="4708913" cy="3337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如何快速确定高、低频渐近线以及转折频率    呢？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对于一阶电路，我们可以将       化为        或者       的形式，其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中的   就是转折频率，</a:t>
            </a:r>
            <a:r>
              <a:rPr lang="en-US" altLang="zh-CN" sz="2400" dirty="0"/>
              <a:t>A</a:t>
            </a:r>
            <a:r>
              <a:rPr lang="zh-CN" altLang="en-US" sz="2400" dirty="0"/>
              <a:t>为幅频特性曲线转折频率的纵坐标。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        来说：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      时，该式分母实部起主导作用，          ，图形呈现为水平直线。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      时，分母虚部起主导作用，             ，图形呈现为斜率为</a:t>
            </a:r>
            <a:r>
              <a:rPr lang="en-US" altLang="zh-CN" sz="2400" dirty="0"/>
              <a:t>-1</a:t>
            </a:r>
            <a:r>
              <a:rPr lang="zh-CN" altLang="en-US" sz="2400" dirty="0"/>
              <a:t>的直线。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553901" y="1737183"/>
          <a:ext cx="3952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4572000" imgH="5486400" progId="Equation.DSMT4">
                  <p:embed/>
                </p:oleObj>
              </mc:Choice>
              <mc:Fallback>
                <p:oleObj name="Equation" r:id="rId2" imgW="4572000" imgH="54864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3901" y="1737183"/>
                        <a:ext cx="39528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530910" y="2529001"/>
          <a:ext cx="893588" cy="386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4" imgW="11277600" imgH="4876800" progId="Equation.DSMT4">
                  <p:embed/>
                </p:oleObj>
              </mc:Choice>
              <mc:Fallback>
                <p:oleObj name="Equation" r:id="rId4" imgW="11277600" imgH="4876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0910" y="2529001"/>
                        <a:ext cx="893588" cy="386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62085" y="2305050"/>
          <a:ext cx="1011034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6" imgW="15544800" imgH="14935200" progId="Equation.DSMT4">
                  <p:embed/>
                </p:oleObj>
              </mc:Choice>
              <mc:Fallback>
                <p:oleObj name="Equation" r:id="rId6" imgW="15544800" imgH="149352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85" y="2305050"/>
                        <a:ext cx="1011034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96291" y="3325040"/>
          <a:ext cx="33947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8" imgW="4572000" imgH="5486400" progId="Equation.DSMT4">
                  <p:embed/>
                </p:oleObj>
              </mc:Choice>
              <mc:Fallback>
                <p:oleObj name="Equation" r:id="rId8" imgW="4572000" imgH="54864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6291" y="3325040"/>
                        <a:ext cx="33947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592240" y="4981873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9" imgW="10668000" imgH="4267200" progId="Equation.DSMT4">
                  <p:embed/>
                </p:oleObj>
              </mc:Choice>
              <mc:Fallback>
                <p:oleObj name="Equation" r:id="rId9" imgW="10668000" imgH="4267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2240" y="4981873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316951" y="4924723"/>
          <a:ext cx="13795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11" imgW="18592800" imgH="6096000" progId="Equation.DSMT4">
                  <p:embed/>
                </p:oleObj>
              </mc:Choice>
              <mc:Fallback>
                <p:oleObj name="Equation" r:id="rId11" imgW="18592800" imgH="60960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6951" y="4924723"/>
                        <a:ext cx="1379538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696489" y="2305050"/>
          <a:ext cx="10795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13" imgW="15544800" imgH="14020800" progId="Equation.DSMT4">
                  <p:embed/>
                </p:oleObj>
              </mc:Choice>
              <mc:Fallback>
                <p:oleObj name="Equation" r:id="rId13" imgW="15544800" imgH="140208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96489" y="2305050"/>
                        <a:ext cx="1079500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592240" y="5443397"/>
          <a:ext cx="912752" cy="27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15" imgW="11277600" imgH="3352800" progId="Equation.DSMT4">
                  <p:embed/>
                </p:oleObj>
              </mc:Choice>
              <mc:Fallback>
                <p:oleObj name="Equation" r:id="rId15" imgW="11277600" imgH="3352800" progId="Equation.DSMT4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2240" y="5443397"/>
                        <a:ext cx="912752" cy="27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739102" y="5209835"/>
          <a:ext cx="15843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Equation" r:id="rId17" imgW="22860000" imgH="9448800" progId="Equation.DSMT4">
                  <p:embed/>
                </p:oleObj>
              </mc:Choice>
              <mc:Fallback>
                <p:oleObj name="Equation" r:id="rId17" imgW="22860000" imgH="94488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39102" y="5209835"/>
                        <a:ext cx="158432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745003" y="3859014"/>
          <a:ext cx="1007584" cy="9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19" imgW="15544800" imgH="14935200" progId="Equation.DSMT4">
                  <p:embed/>
                </p:oleObj>
              </mc:Choice>
              <mc:Fallback>
                <p:oleObj name="Equation" r:id="rId19" imgW="15544800" imgH="149352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5003" y="3859014"/>
                        <a:ext cx="1007584" cy="968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8388" y="1774003"/>
            <a:ext cx="102944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对于        来说：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     时，该式分母虚部起主导作用，            ，图形呈现为斜率为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的直线。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     时，分母实部起主导作用，         ，图形呈现为水平直线。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812265" y="1595087"/>
          <a:ext cx="10795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15544800" imgH="14020800" progId="Equation.DSMT4">
                  <p:embed/>
                </p:oleObj>
              </mc:Choice>
              <mc:Fallback>
                <p:oleObj name="Equation" r:id="rId2" imgW="15544800" imgH="14020800" progId="Equation.DSMT4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12265" y="1595087"/>
                        <a:ext cx="1079500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59455" y="2566637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4" imgW="10668000" imgH="4267200" progId="Equation.DSMT4">
                  <p:embed/>
                </p:oleObj>
              </mc:Choice>
              <mc:Fallback>
                <p:oleObj name="Equation" r:id="rId4" imgW="10668000" imgH="4267200" progId="Equation.DSMT4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9455" y="2566637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023059" y="2377725"/>
          <a:ext cx="150018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6" imgW="21640800" imgH="10363200" progId="Equation.DSMT4">
                  <p:embed/>
                </p:oleObj>
              </mc:Choice>
              <mc:Fallback>
                <p:oleObj name="Equation" r:id="rId6" imgW="21640800" imgH="10363200" progId="Equation.DSMT4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23059" y="2377725"/>
                        <a:ext cx="1500188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759455" y="3358324"/>
          <a:ext cx="912752" cy="27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8" imgW="11277600" imgH="3352800" progId="Equation.DSMT4">
                  <p:embed/>
                </p:oleObj>
              </mc:Choice>
              <mc:Fallback>
                <p:oleObj name="Equation" r:id="rId8" imgW="11277600" imgH="33528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9455" y="3358324"/>
                        <a:ext cx="912752" cy="27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205598" y="3280891"/>
          <a:ext cx="13795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10" imgW="18592800" imgH="6096000" progId="Equation.DSMT4">
                  <p:embed/>
                </p:oleObj>
              </mc:Choice>
              <mc:Fallback>
                <p:oleObj name="Equation" r:id="rId10" imgW="18592800" imgH="60960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5598" y="3280891"/>
                        <a:ext cx="1379538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3068" y="1991538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可以快速得到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903002" y="1816279"/>
          <a:ext cx="3741737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43891200" imgH="14020800" progId="Equation.DSMT4">
                  <p:embed/>
                </p:oleObj>
              </mc:Choice>
              <mc:Fallback>
                <p:oleObj name="Equation" r:id="rId2" imgW="43891200" imgH="14020800" progId="Equation.DSMT4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3002" y="1816279"/>
                        <a:ext cx="3741737" cy="1195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1021" y="2677454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所以可得转折频率    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04818" y="2570185"/>
          <a:ext cx="1001713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4" imgW="11582400" imgH="9448800" progId="Equation.DSMT4">
                  <p:embed/>
                </p:oleObj>
              </mc:Choice>
              <mc:Fallback>
                <p:oleObj name="Equation" r:id="rId4" imgW="11582400" imgH="9448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4818" y="2570185"/>
                        <a:ext cx="1001713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69145" y="3415767"/>
            <a:ext cx="7572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      时，图形呈现为斜率为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的直线。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      时，图形呈现为水平直线。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534039" y="3766060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6" imgW="10668000" imgH="4267200" progId="Equation.DSMT4">
                  <p:embed/>
                </p:oleObj>
              </mc:Choice>
              <mc:Fallback>
                <p:oleObj name="Equation" r:id="rId6" imgW="10668000" imgH="4267200" progId="Equation.DSMT4">
                  <p:embed/>
                  <p:pic>
                    <p:nvPicPr>
                      <p:cNvPr id="0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4039" y="3766060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503053" y="4204491"/>
          <a:ext cx="912752" cy="27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8" imgW="11277600" imgH="3352800" progId="Equation.DSMT4">
                  <p:embed/>
                </p:oleObj>
              </mc:Choice>
              <mc:Fallback>
                <p:oleObj name="Equation" r:id="rId8" imgW="11277600" imgH="33528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3053" y="4204491"/>
                        <a:ext cx="912752" cy="27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70" y="3337282"/>
            <a:ext cx="3931079" cy="2785969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959429" y="622651"/>
            <a:ext cx="9370620" cy="90097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例三：在对数坐标中画出近似的频率特性曲线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5236" y="1363537"/>
            <a:ext cx="2788481" cy="211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3" y="1982200"/>
            <a:ext cx="3021610" cy="32868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93445" y="822216"/>
            <a:ext cx="9377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例四：在对数坐标中画出近似的幅频特性曲线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01" y="4948727"/>
            <a:ext cx="7943850" cy="122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63" y="2521595"/>
            <a:ext cx="6153150" cy="2276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69427" y="1909273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先画出等效电路（小信号模型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阻抗模型）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46" y="1911927"/>
            <a:ext cx="4480082" cy="2683823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365900" y="2225425"/>
          <a:ext cx="3673475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48463200" imgH="14935200" progId="Equation.DSMT4">
                  <p:embed/>
                </p:oleObj>
              </mc:Choice>
              <mc:Fallback>
                <p:oleObj name="Equation" r:id="rId3" imgW="48463200" imgH="149352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5900" y="2225425"/>
                        <a:ext cx="3673475" cy="1131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17798" y="2386019"/>
            <a:ext cx="61543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将其变形为                                                  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分别对            和             进行分析，可得结果。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752458" y="3916694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10668000" imgH="4267200" progId="Equation.DSMT4">
                  <p:embed/>
                </p:oleObj>
              </mc:Choice>
              <mc:Fallback>
                <p:oleObj name="Equation" r:id="rId5" imgW="10668000" imgH="4267200" progId="Equation.DSMT4">
                  <p:embed/>
                  <p:pic>
                    <p:nvPicPr>
                      <p:cNvPr id="0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458" y="3916694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91782" y="3984378"/>
          <a:ext cx="912752" cy="27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11277600" imgH="3352800" progId="Equation.DSMT4">
                  <p:embed/>
                </p:oleObj>
              </mc:Choice>
              <mc:Fallback>
                <p:oleObj name="Equation" r:id="rId7" imgW="11277600" imgH="3352800" progId="Equation.DSMT4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1782" y="3984378"/>
                        <a:ext cx="912752" cy="27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7242" y="365125"/>
            <a:ext cx="9376558" cy="13255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  <a:effectLst/>
              </a:rPr>
              <a:t>四、</a:t>
            </a:r>
            <a:r>
              <a:rPr lang="zh-CN" altLang="zh-CN" dirty="0">
                <a:solidFill>
                  <a:srgbClr val="000000"/>
                </a:solidFill>
                <a:effectLst/>
              </a:rPr>
              <a:t>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1800" kern="100" dirty="0">
              <a:solidFill>
                <a:srgbClr val="313198"/>
              </a:solidFill>
              <a:effectLst/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1800" kern="100" dirty="0">
              <a:solidFill>
                <a:srgbClr val="313198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1800" kern="100" dirty="0">
              <a:solidFill>
                <a:srgbClr val="313198"/>
              </a:solidFill>
              <a:effectLst/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1800" kern="100" dirty="0">
              <a:solidFill>
                <a:srgbClr val="313198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1800" kern="100" dirty="0">
              <a:solidFill>
                <a:srgbClr val="313198"/>
              </a:solidFill>
              <a:effectLst/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en-US" altLang="zh-CN" sz="1800" kern="100" dirty="0">
              <a:solidFill>
                <a:srgbClr val="313198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1800" kern="100" dirty="0">
              <a:solidFill>
                <a:srgbClr val="313198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18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            </a:t>
            </a:r>
            <a:endParaRPr lang="en-US" altLang="zh-CN" sz="1800" kern="100" dirty="0">
              <a:solidFill>
                <a:srgbClr val="313198"/>
              </a:solidFill>
              <a:effectLst/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1800" kern="100" dirty="0">
              <a:solidFill>
                <a:srgbClr val="313198"/>
              </a:solidFill>
              <a:latin typeface="Calibri" panose="020F0502020204030204" charset="0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18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            </a:t>
            </a:r>
            <a:r>
              <a:rPr lang="zh-CN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低通</a:t>
            </a:r>
            <a:r>
              <a:rPr lang="en-US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	                       </a:t>
            </a:r>
            <a:r>
              <a:rPr lang="zh-CN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高通</a:t>
            </a:r>
            <a:r>
              <a:rPr lang="en-US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	                         </a:t>
            </a:r>
            <a:r>
              <a:rPr lang="zh-CN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带通</a:t>
            </a:r>
            <a:r>
              <a:rPr lang="en-US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	                      </a:t>
            </a:r>
            <a:r>
              <a:rPr lang="zh-CN" alt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带阻</a:t>
            </a:r>
            <a:endParaRPr lang="zh-CN" altLang="zh-CN" sz="2400" kern="100" dirty="0">
              <a:solidFill>
                <a:srgbClr val="000000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dirty="0"/>
          </a:p>
        </p:txBody>
      </p:sp>
      <p:grpSp>
        <p:nvGrpSpPr>
          <p:cNvPr id="4" name="Group 21301"/>
          <p:cNvGrpSpPr/>
          <p:nvPr/>
        </p:nvGrpSpPr>
        <p:grpSpPr>
          <a:xfrm>
            <a:off x="819150" y="2625091"/>
            <a:ext cx="10553700" cy="2303780"/>
            <a:chOff x="0" y="0"/>
            <a:chExt cx="10553700" cy="2304288"/>
          </a:xfrm>
        </p:grpSpPr>
        <p:pic>
          <p:nvPicPr>
            <p:cNvPr id="5" name="Picture 159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49068" cy="2304288"/>
            </a:xfrm>
            <a:prstGeom prst="rect">
              <a:avLst/>
            </a:prstGeom>
          </p:spPr>
        </p:pic>
        <p:pic>
          <p:nvPicPr>
            <p:cNvPr id="6" name="Picture 159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695956" y="65532"/>
              <a:ext cx="2476500" cy="2238756"/>
            </a:xfrm>
            <a:prstGeom prst="rect">
              <a:avLst/>
            </a:prstGeom>
          </p:spPr>
        </p:pic>
        <p:pic>
          <p:nvPicPr>
            <p:cNvPr id="7" name="Picture 159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172457" y="47244"/>
              <a:ext cx="2695956" cy="2209800"/>
            </a:xfrm>
            <a:prstGeom prst="rect">
              <a:avLst/>
            </a:prstGeom>
          </p:spPr>
        </p:pic>
        <p:pic>
          <p:nvPicPr>
            <p:cNvPr id="8" name="Picture 159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962900" y="65532"/>
              <a:ext cx="2590800" cy="220065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588335" y="1490280"/>
            <a:ext cx="9034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利用电路的频率选择性来处理信号的电路叫做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根据网络函数的幅频特性曲线，可以设计出低通滤波器、高通滤波器、带通滤波器和带阻滤波器。 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182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2" y="1867562"/>
            <a:ext cx="5610225" cy="30099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4975" y="950274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一阶低通</a:t>
            </a:r>
            <a:r>
              <a:rPr lang="zh-CN" altLang="zh-CN" sz="3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302679" y="880787"/>
          <a:ext cx="2419102" cy="122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29565600" imgH="14935200" progId="Equation.DSMT4">
                  <p:embed/>
                </p:oleObj>
              </mc:Choice>
              <mc:Fallback>
                <p:oleObj name="Equation" r:id="rId3" imgW="29565600" imgH="149352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679" y="880787"/>
                        <a:ext cx="2419102" cy="1222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1332"/>
          <p:cNvGrpSpPr/>
          <p:nvPr/>
        </p:nvGrpSpPr>
        <p:grpSpPr>
          <a:xfrm>
            <a:off x="5717969" y="2300649"/>
            <a:ext cx="5180724" cy="2504175"/>
            <a:chOff x="3400933" y="1588222"/>
            <a:chExt cx="5634892" cy="2504404"/>
          </a:xfrm>
        </p:grpSpPr>
        <p:sp>
          <p:nvSpPr>
            <p:cNvPr id="8" name="Rectangle 1611"/>
            <p:cNvSpPr/>
            <p:nvPr/>
          </p:nvSpPr>
          <p:spPr>
            <a:xfrm>
              <a:off x="3962146" y="1588278"/>
              <a:ext cx="949004" cy="472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800" kern="100" dirty="0">
                  <a:solidFill>
                    <a:srgbClr val="313198"/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定义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9" name="Rectangle 1612"/>
            <p:cNvSpPr/>
            <p:nvPr/>
          </p:nvSpPr>
          <p:spPr>
            <a:xfrm>
              <a:off x="5035296" y="1588278"/>
              <a:ext cx="1584198" cy="472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800" kern="100" dirty="0">
                  <a:solidFill>
                    <a:srgbClr val="FF0000"/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截止频率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0" name="Rectangle 1613"/>
            <p:cNvSpPr/>
            <p:nvPr/>
          </p:nvSpPr>
          <p:spPr>
            <a:xfrm>
              <a:off x="6618581" y="1588278"/>
              <a:ext cx="472678" cy="472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800" kern="100" dirty="0">
                  <a:solidFill>
                    <a:srgbClr val="313198"/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：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1" name="Rectangle 1614"/>
            <p:cNvSpPr/>
            <p:nvPr/>
          </p:nvSpPr>
          <p:spPr>
            <a:xfrm>
              <a:off x="6905735" y="1588223"/>
              <a:ext cx="343164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 dirty="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𝜔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2" name="Rectangle 1615"/>
            <p:cNvSpPr/>
            <p:nvPr/>
          </p:nvSpPr>
          <p:spPr>
            <a:xfrm>
              <a:off x="7240270" y="1629663"/>
              <a:ext cx="353090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 dirty="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=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3" name="Rectangle 1616"/>
            <p:cNvSpPr/>
            <p:nvPr/>
          </p:nvSpPr>
          <p:spPr>
            <a:xfrm>
              <a:off x="7553494" y="1588222"/>
              <a:ext cx="343164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 dirty="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𝜔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4" name="Rectangle 1617"/>
            <p:cNvSpPr/>
            <p:nvPr/>
          </p:nvSpPr>
          <p:spPr>
            <a:xfrm>
              <a:off x="7839815" y="1716325"/>
              <a:ext cx="174011" cy="34457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50" kern="100" dirty="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𝑐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5" name="Rectangle 1618"/>
            <p:cNvSpPr/>
            <p:nvPr/>
          </p:nvSpPr>
          <p:spPr>
            <a:xfrm>
              <a:off x="3962146" y="2015641"/>
              <a:ext cx="948599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8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使</a:t>
              </a:r>
              <a:r>
                <a:rPr lang="zh-CN" sz="2800" kern="100" dirty="0">
                  <a:solidFill>
                    <a:srgbClr val="313198"/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得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7" name="Rectangle 1619"/>
            <p:cNvSpPr/>
            <p:nvPr/>
          </p:nvSpPr>
          <p:spPr>
            <a:xfrm>
              <a:off x="4676902" y="2044596"/>
              <a:ext cx="377818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𝝎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8" name="Rectangle 1620"/>
            <p:cNvSpPr/>
            <p:nvPr/>
          </p:nvSpPr>
          <p:spPr>
            <a:xfrm>
              <a:off x="5059680" y="2044596"/>
              <a:ext cx="352787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=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9" name="Rectangle 1621"/>
            <p:cNvSpPr/>
            <p:nvPr/>
          </p:nvSpPr>
          <p:spPr>
            <a:xfrm>
              <a:off x="5423916" y="2044596"/>
              <a:ext cx="377818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𝝎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0" name="Rectangle 1622"/>
            <p:cNvSpPr/>
            <p:nvPr/>
          </p:nvSpPr>
          <p:spPr>
            <a:xfrm>
              <a:off x="5707380" y="2192429"/>
              <a:ext cx="174011" cy="34457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5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𝒄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1" name="Rectangle 1623"/>
            <p:cNvSpPr/>
            <p:nvPr/>
          </p:nvSpPr>
          <p:spPr>
            <a:xfrm>
              <a:off x="5855208" y="2015641"/>
              <a:ext cx="1420871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800" kern="100">
                  <a:solidFill>
                    <a:srgbClr val="313198"/>
                  </a:solidFill>
                  <a:effectLst/>
                  <a:latin typeface="Calibri" panose="020F0502020204030204" charset="0"/>
                  <a:ea typeface="楷体" panose="02010609060101010101" pitchFamily="49" charset="-122"/>
                  <a:cs typeface="楷体" panose="02010609060101010101" pitchFamily="49" charset="-122"/>
                </a:rPr>
                <a:t>时，有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2" name="Shape 26952"/>
            <p:cNvSpPr/>
            <p:nvPr/>
          </p:nvSpPr>
          <p:spPr>
            <a:xfrm>
              <a:off x="6619494" y="2719451"/>
              <a:ext cx="26670" cy="322707"/>
            </a:xfrm>
            <a:custGeom>
              <a:avLst/>
              <a:gdLst/>
              <a:ahLst/>
              <a:cxnLst/>
              <a:rect l="0" t="0" r="0" b="0"/>
              <a:pathLst>
                <a:path w="26670" h="322707">
                  <a:moveTo>
                    <a:pt x="0" y="0"/>
                  </a:moveTo>
                  <a:lnTo>
                    <a:pt x="26670" y="0"/>
                  </a:lnTo>
                  <a:lnTo>
                    <a:pt x="26670" y="322707"/>
                  </a:lnTo>
                  <a:lnTo>
                    <a:pt x="0" y="32270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Shape 26953"/>
            <p:cNvSpPr/>
            <p:nvPr/>
          </p:nvSpPr>
          <p:spPr>
            <a:xfrm>
              <a:off x="5407915" y="2719451"/>
              <a:ext cx="26670" cy="322707"/>
            </a:xfrm>
            <a:custGeom>
              <a:avLst/>
              <a:gdLst/>
              <a:ahLst/>
              <a:cxnLst/>
              <a:rect l="0" t="0" r="0" b="0"/>
              <a:pathLst>
                <a:path w="26670" h="322707">
                  <a:moveTo>
                    <a:pt x="0" y="0"/>
                  </a:moveTo>
                  <a:lnTo>
                    <a:pt x="26670" y="0"/>
                  </a:lnTo>
                  <a:lnTo>
                    <a:pt x="26670" y="322707"/>
                  </a:lnTo>
                  <a:lnTo>
                    <a:pt x="0" y="32270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Rectangle 1626"/>
            <p:cNvSpPr/>
            <p:nvPr/>
          </p:nvSpPr>
          <p:spPr>
            <a:xfrm>
              <a:off x="5478780" y="2707536"/>
              <a:ext cx="343814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 dirty="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𝐻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5" name="Shape 1627"/>
            <p:cNvSpPr/>
            <p:nvPr/>
          </p:nvSpPr>
          <p:spPr>
            <a:xfrm>
              <a:off x="6435471" y="2717038"/>
              <a:ext cx="109474" cy="328930"/>
            </a:xfrm>
            <a:custGeom>
              <a:avLst/>
              <a:gdLst/>
              <a:ahLst/>
              <a:cxnLst/>
              <a:rect l="0" t="0" r="0" b="0"/>
              <a:pathLst>
                <a:path w="109474" h="328930">
                  <a:moveTo>
                    <a:pt x="4572" y="0"/>
                  </a:moveTo>
                  <a:cubicBezTo>
                    <a:pt x="38354" y="8890"/>
                    <a:pt x="64262" y="28194"/>
                    <a:pt x="82423" y="57658"/>
                  </a:cubicBezTo>
                  <a:cubicBezTo>
                    <a:pt x="100457" y="87249"/>
                    <a:pt x="109474" y="122809"/>
                    <a:pt x="109474" y="164592"/>
                  </a:cubicBezTo>
                  <a:cubicBezTo>
                    <a:pt x="109474" y="206375"/>
                    <a:pt x="100457" y="242062"/>
                    <a:pt x="82423" y="271526"/>
                  </a:cubicBezTo>
                  <a:cubicBezTo>
                    <a:pt x="64389" y="300863"/>
                    <a:pt x="38481" y="320040"/>
                    <a:pt x="4572" y="328930"/>
                  </a:cubicBezTo>
                  <a:lnTo>
                    <a:pt x="508" y="315595"/>
                  </a:lnTo>
                  <a:cubicBezTo>
                    <a:pt x="27178" y="306705"/>
                    <a:pt x="46990" y="289179"/>
                    <a:pt x="60071" y="262890"/>
                  </a:cubicBezTo>
                  <a:cubicBezTo>
                    <a:pt x="73025" y="236601"/>
                    <a:pt x="79502" y="203327"/>
                    <a:pt x="79502" y="162814"/>
                  </a:cubicBezTo>
                  <a:cubicBezTo>
                    <a:pt x="79502" y="123825"/>
                    <a:pt x="73025" y="91313"/>
                    <a:pt x="60071" y="65532"/>
                  </a:cubicBezTo>
                  <a:cubicBezTo>
                    <a:pt x="47117" y="39624"/>
                    <a:pt x="27051" y="22352"/>
                    <a:pt x="0" y="13335"/>
                  </a:cubicBezTo>
                  <a:lnTo>
                    <a:pt x="457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Shape 1628"/>
            <p:cNvSpPr/>
            <p:nvPr/>
          </p:nvSpPr>
          <p:spPr>
            <a:xfrm>
              <a:off x="5777230" y="2717038"/>
              <a:ext cx="109601" cy="328930"/>
            </a:xfrm>
            <a:custGeom>
              <a:avLst/>
              <a:gdLst/>
              <a:ahLst/>
              <a:cxnLst/>
              <a:rect l="0" t="0" r="0" b="0"/>
              <a:pathLst>
                <a:path w="109601" h="328930">
                  <a:moveTo>
                    <a:pt x="104902" y="0"/>
                  </a:moveTo>
                  <a:lnTo>
                    <a:pt x="109601" y="13335"/>
                  </a:lnTo>
                  <a:cubicBezTo>
                    <a:pt x="82550" y="22352"/>
                    <a:pt x="62611" y="39624"/>
                    <a:pt x="49530" y="65532"/>
                  </a:cubicBezTo>
                  <a:cubicBezTo>
                    <a:pt x="36576" y="91313"/>
                    <a:pt x="30099" y="123825"/>
                    <a:pt x="30099" y="162814"/>
                  </a:cubicBezTo>
                  <a:cubicBezTo>
                    <a:pt x="30099" y="203327"/>
                    <a:pt x="36576" y="236601"/>
                    <a:pt x="49530" y="262890"/>
                  </a:cubicBezTo>
                  <a:cubicBezTo>
                    <a:pt x="62611" y="289179"/>
                    <a:pt x="82423" y="306705"/>
                    <a:pt x="109093" y="315595"/>
                  </a:cubicBezTo>
                  <a:lnTo>
                    <a:pt x="104902" y="328930"/>
                  </a:lnTo>
                  <a:cubicBezTo>
                    <a:pt x="71120" y="320040"/>
                    <a:pt x="45085" y="300863"/>
                    <a:pt x="27051" y="271526"/>
                  </a:cubicBezTo>
                  <a:cubicBezTo>
                    <a:pt x="9017" y="242062"/>
                    <a:pt x="0" y="206375"/>
                    <a:pt x="0" y="164592"/>
                  </a:cubicBezTo>
                  <a:cubicBezTo>
                    <a:pt x="0" y="122809"/>
                    <a:pt x="9144" y="87249"/>
                    <a:pt x="27178" y="57658"/>
                  </a:cubicBezTo>
                  <a:cubicBezTo>
                    <a:pt x="45339" y="28194"/>
                    <a:pt x="71248" y="8890"/>
                    <a:pt x="1049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Rectangle 1629"/>
            <p:cNvSpPr/>
            <p:nvPr/>
          </p:nvSpPr>
          <p:spPr>
            <a:xfrm>
              <a:off x="5894832" y="2707536"/>
              <a:ext cx="169546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𝑗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8" name="Rectangle 1630"/>
            <p:cNvSpPr/>
            <p:nvPr/>
          </p:nvSpPr>
          <p:spPr>
            <a:xfrm>
              <a:off x="6030468" y="2707536"/>
              <a:ext cx="342870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𝜔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9" name="Rectangle 1631"/>
            <p:cNvSpPr/>
            <p:nvPr/>
          </p:nvSpPr>
          <p:spPr>
            <a:xfrm>
              <a:off x="6274308" y="2855369"/>
              <a:ext cx="174011" cy="3445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5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𝑐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0" name="Rectangle 1632"/>
            <p:cNvSpPr/>
            <p:nvPr/>
          </p:nvSpPr>
          <p:spPr>
            <a:xfrm>
              <a:off x="6787896" y="2707536"/>
              <a:ext cx="352787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=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1" name="Shape 26954"/>
            <p:cNvSpPr/>
            <p:nvPr/>
          </p:nvSpPr>
          <p:spPr>
            <a:xfrm>
              <a:off x="7151243" y="2870073"/>
              <a:ext cx="1725168" cy="22860"/>
            </a:xfrm>
            <a:custGeom>
              <a:avLst/>
              <a:gdLst/>
              <a:ahLst/>
              <a:cxnLst/>
              <a:rect l="0" t="0" r="0" b="0"/>
              <a:pathLst>
                <a:path w="1725168" h="22860">
                  <a:moveTo>
                    <a:pt x="0" y="0"/>
                  </a:moveTo>
                  <a:lnTo>
                    <a:pt x="1725168" y="0"/>
                  </a:lnTo>
                  <a:lnTo>
                    <a:pt x="1725168" y="22860"/>
                  </a:lnTo>
                  <a:lnTo>
                    <a:pt x="0" y="2286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Shape 26955"/>
            <p:cNvSpPr/>
            <p:nvPr/>
          </p:nvSpPr>
          <p:spPr>
            <a:xfrm>
              <a:off x="8266938" y="2451227"/>
              <a:ext cx="26670" cy="322707"/>
            </a:xfrm>
            <a:custGeom>
              <a:avLst/>
              <a:gdLst/>
              <a:ahLst/>
              <a:cxnLst/>
              <a:rect l="0" t="0" r="0" b="0"/>
              <a:pathLst>
                <a:path w="26670" h="322707">
                  <a:moveTo>
                    <a:pt x="0" y="0"/>
                  </a:moveTo>
                  <a:lnTo>
                    <a:pt x="26670" y="0"/>
                  </a:lnTo>
                  <a:lnTo>
                    <a:pt x="26670" y="322707"/>
                  </a:lnTo>
                  <a:lnTo>
                    <a:pt x="0" y="32270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Shape 26956"/>
            <p:cNvSpPr/>
            <p:nvPr/>
          </p:nvSpPr>
          <p:spPr>
            <a:xfrm>
              <a:off x="7194042" y="2451227"/>
              <a:ext cx="26670" cy="322707"/>
            </a:xfrm>
            <a:custGeom>
              <a:avLst/>
              <a:gdLst/>
              <a:ahLst/>
              <a:cxnLst/>
              <a:rect l="0" t="0" r="0" b="0"/>
              <a:pathLst>
                <a:path w="26670" h="322707">
                  <a:moveTo>
                    <a:pt x="0" y="0"/>
                  </a:moveTo>
                  <a:lnTo>
                    <a:pt x="26670" y="0"/>
                  </a:lnTo>
                  <a:lnTo>
                    <a:pt x="26670" y="322707"/>
                  </a:lnTo>
                  <a:lnTo>
                    <a:pt x="0" y="32270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Rectangle 1636"/>
            <p:cNvSpPr/>
            <p:nvPr/>
          </p:nvSpPr>
          <p:spPr>
            <a:xfrm>
              <a:off x="7264908" y="2439312"/>
              <a:ext cx="343814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𝐻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5" name="Shape 1637"/>
            <p:cNvSpPr/>
            <p:nvPr/>
          </p:nvSpPr>
          <p:spPr>
            <a:xfrm>
              <a:off x="8081391" y="2448814"/>
              <a:ext cx="109474" cy="328930"/>
            </a:xfrm>
            <a:custGeom>
              <a:avLst/>
              <a:gdLst/>
              <a:ahLst/>
              <a:cxnLst/>
              <a:rect l="0" t="0" r="0" b="0"/>
              <a:pathLst>
                <a:path w="109474" h="328930">
                  <a:moveTo>
                    <a:pt x="4573" y="0"/>
                  </a:moveTo>
                  <a:cubicBezTo>
                    <a:pt x="38354" y="8890"/>
                    <a:pt x="64262" y="28194"/>
                    <a:pt x="82424" y="57658"/>
                  </a:cubicBezTo>
                  <a:cubicBezTo>
                    <a:pt x="100457" y="87249"/>
                    <a:pt x="109474" y="122809"/>
                    <a:pt x="109474" y="164592"/>
                  </a:cubicBezTo>
                  <a:cubicBezTo>
                    <a:pt x="109474" y="206375"/>
                    <a:pt x="100457" y="242062"/>
                    <a:pt x="82424" y="271526"/>
                  </a:cubicBezTo>
                  <a:cubicBezTo>
                    <a:pt x="64389" y="300863"/>
                    <a:pt x="38481" y="320040"/>
                    <a:pt x="4573" y="328930"/>
                  </a:cubicBezTo>
                  <a:lnTo>
                    <a:pt x="508" y="315595"/>
                  </a:lnTo>
                  <a:cubicBezTo>
                    <a:pt x="27178" y="306705"/>
                    <a:pt x="46990" y="289179"/>
                    <a:pt x="60072" y="262890"/>
                  </a:cubicBezTo>
                  <a:cubicBezTo>
                    <a:pt x="73025" y="236601"/>
                    <a:pt x="79502" y="203327"/>
                    <a:pt x="79502" y="162814"/>
                  </a:cubicBezTo>
                  <a:cubicBezTo>
                    <a:pt x="79502" y="123825"/>
                    <a:pt x="73025" y="91313"/>
                    <a:pt x="60072" y="65532"/>
                  </a:cubicBezTo>
                  <a:cubicBezTo>
                    <a:pt x="47117" y="39624"/>
                    <a:pt x="27051" y="22352"/>
                    <a:pt x="0" y="13335"/>
                  </a:cubicBezTo>
                  <a:lnTo>
                    <a:pt x="457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6" name="Shape 1638"/>
            <p:cNvSpPr/>
            <p:nvPr/>
          </p:nvSpPr>
          <p:spPr>
            <a:xfrm>
              <a:off x="7564882" y="2448814"/>
              <a:ext cx="109601" cy="328930"/>
            </a:xfrm>
            <a:custGeom>
              <a:avLst/>
              <a:gdLst/>
              <a:ahLst/>
              <a:cxnLst/>
              <a:rect l="0" t="0" r="0" b="0"/>
              <a:pathLst>
                <a:path w="109601" h="328930">
                  <a:moveTo>
                    <a:pt x="104902" y="0"/>
                  </a:moveTo>
                  <a:lnTo>
                    <a:pt x="109601" y="13335"/>
                  </a:lnTo>
                  <a:cubicBezTo>
                    <a:pt x="82550" y="22352"/>
                    <a:pt x="62611" y="39624"/>
                    <a:pt x="49530" y="65532"/>
                  </a:cubicBezTo>
                  <a:cubicBezTo>
                    <a:pt x="36576" y="91313"/>
                    <a:pt x="30099" y="123825"/>
                    <a:pt x="30099" y="162814"/>
                  </a:cubicBezTo>
                  <a:cubicBezTo>
                    <a:pt x="30099" y="203327"/>
                    <a:pt x="36576" y="236601"/>
                    <a:pt x="49530" y="262890"/>
                  </a:cubicBezTo>
                  <a:cubicBezTo>
                    <a:pt x="62611" y="289179"/>
                    <a:pt x="82423" y="306705"/>
                    <a:pt x="109093" y="315595"/>
                  </a:cubicBezTo>
                  <a:lnTo>
                    <a:pt x="104902" y="328930"/>
                  </a:lnTo>
                  <a:cubicBezTo>
                    <a:pt x="71120" y="320040"/>
                    <a:pt x="45085" y="300863"/>
                    <a:pt x="27051" y="271526"/>
                  </a:cubicBezTo>
                  <a:cubicBezTo>
                    <a:pt x="9017" y="242062"/>
                    <a:pt x="0" y="206375"/>
                    <a:pt x="0" y="164592"/>
                  </a:cubicBezTo>
                  <a:cubicBezTo>
                    <a:pt x="0" y="122809"/>
                    <a:pt x="9144" y="87249"/>
                    <a:pt x="27178" y="57658"/>
                  </a:cubicBezTo>
                  <a:cubicBezTo>
                    <a:pt x="45339" y="28194"/>
                    <a:pt x="71247" y="8890"/>
                    <a:pt x="10490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Rectangle 1639"/>
            <p:cNvSpPr/>
            <p:nvPr/>
          </p:nvSpPr>
          <p:spPr>
            <a:xfrm>
              <a:off x="7682738" y="2439312"/>
              <a:ext cx="513132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𝑗𝜔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8" name="Rectangle 1640"/>
            <p:cNvSpPr/>
            <p:nvPr/>
          </p:nvSpPr>
          <p:spPr>
            <a:xfrm>
              <a:off x="8338058" y="2587145"/>
              <a:ext cx="697767" cy="34457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5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max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9" name="Shape 1641"/>
            <p:cNvSpPr/>
            <p:nvPr/>
          </p:nvSpPr>
          <p:spPr>
            <a:xfrm>
              <a:off x="7804912" y="2961513"/>
              <a:ext cx="423799" cy="342392"/>
            </a:xfrm>
            <a:custGeom>
              <a:avLst/>
              <a:gdLst/>
              <a:ahLst/>
              <a:cxnLst/>
              <a:rect l="0" t="0" r="0" b="0"/>
              <a:pathLst>
                <a:path w="423799" h="342392">
                  <a:moveTo>
                    <a:pt x="227202" y="0"/>
                  </a:moveTo>
                  <a:lnTo>
                    <a:pt x="423799" y="0"/>
                  </a:lnTo>
                  <a:lnTo>
                    <a:pt x="423799" y="22860"/>
                  </a:lnTo>
                  <a:lnTo>
                    <a:pt x="248031" y="22860"/>
                  </a:lnTo>
                  <a:lnTo>
                    <a:pt x="248031" y="23749"/>
                  </a:lnTo>
                  <a:lnTo>
                    <a:pt x="216662" y="23749"/>
                  </a:lnTo>
                  <a:lnTo>
                    <a:pt x="123317" y="342392"/>
                  </a:lnTo>
                  <a:lnTo>
                    <a:pt x="106552" y="342392"/>
                  </a:lnTo>
                  <a:lnTo>
                    <a:pt x="34798" y="188087"/>
                  </a:lnTo>
                  <a:lnTo>
                    <a:pt x="5461" y="201168"/>
                  </a:lnTo>
                  <a:lnTo>
                    <a:pt x="0" y="188087"/>
                  </a:lnTo>
                  <a:lnTo>
                    <a:pt x="56896" y="162052"/>
                  </a:lnTo>
                  <a:lnTo>
                    <a:pt x="118110" y="296672"/>
                  </a:lnTo>
                  <a:lnTo>
                    <a:pt x="203835" y="635"/>
                  </a:lnTo>
                  <a:lnTo>
                    <a:pt x="227202" y="635"/>
                  </a:lnTo>
                  <a:lnTo>
                    <a:pt x="22720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31319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0" name="Rectangle 1642"/>
            <p:cNvSpPr/>
            <p:nvPr/>
          </p:nvSpPr>
          <p:spPr>
            <a:xfrm>
              <a:off x="8033258" y="2999907"/>
              <a:ext cx="261863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2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4" name="Rectangle 1647"/>
            <p:cNvSpPr/>
            <p:nvPr/>
          </p:nvSpPr>
          <p:spPr>
            <a:xfrm>
              <a:off x="3400933" y="3705255"/>
              <a:ext cx="149445" cy="29593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8" name="Rectangle 1651"/>
            <p:cNvSpPr/>
            <p:nvPr/>
          </p:nvSpPr>
          <p:spPr>
            <a:xfrm>
              <a:off x="3923665" y="3796696"/>
              <a:ext cx="392295" cy="2959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002480" y="4235272"/>
          <a:ext cx="2194194" cy="65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5" imgW="31394400" imgH="9448800" progId="Equation.DSMT4">
                  <p:embed/>
                </p:oleObj>
              </mc:Choice>
              <mc:Fallback>
                <p:oleObj name="Equation" r:id="rId5" imgW="31394400" imgH="94488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2480" y="4235272"/>
                        <a:ext cx="2194194" cy="658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7" y="2124506"/>
            <a:ext cx="5438404" cy="33683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19349" y="976147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一阶高通</a:t>
            </a:r>
            <a:r>
              <a:rPr lang="zh-CN" altLang="zh-CN" sz="32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258275" y="584109"/>
          <a:ext cx="2419350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29565600" imgH="20116800" progId="Equation.DSMT4">
                  <p:embed/>
                </p:oleObj>
              </mc:Choice>
              <mc:Fallback>
                <p:oleObj name="Equation" r:id="rId3" imgW="29565600" imgH="201168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8275" y="584109"/>
                        <a:ext cx="2419350" cy="164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114536" y="1785628"/>
          <a:ext cx="4514850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5" imgW="55168800" imgH="35966400" progId="Equation.DSMT4">
                  <p:embed/>
                </p:oleObj>
              </mc:Choice>
              <mc:Fallback>
                <p:oleObj name="Equation" r:id="rId5" imgW="55168800" imgH="35966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4536" y="1785628"/>
                        <a:ext cx="4514850" cy="294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059881" y="4846556"/>
            <a:ext cx="4916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或者通过        或        分析电路来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快速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判断低通滤波器和高通滤波器。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8250847" y="4872631"/>
          <a:ext cx="850780" cy="33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7" imgW="10668000" imgH="4267200" progId="Equation.DSMT4">
                  <p:embed/>
                </p:oleObj>
              </mc:Choice>
              <mc:Fallback>
                <p:oleObj name="Equation" r:id="rId7" imgW="10668000" imgH="42672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0847" y="4872631"/>
                        <a:ext cx="850780" cy="33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534221" y="4928457"/>
          <a:ext cx="912752" cy="27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9" imgW="11277600" imgH="3352800" progId="Equation.DSMT4">
                  <p:embed/>
                </p:oleObj>
              </mc:Choice>
              <mc:Fallback>
                <p:oleObj name="Equation" r:id="rId9" imgW="11277600" imgH="3352800" progId="Equation.DSMT4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534221" y="4928457"/>
                        <a:ext cx="912752" cy="27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2" y="1125524"/>
            <a:ext cx="5017325" cy="4988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67790" y="744041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二阶</a:t>
            </a:r>
            <a:r>
              <a:rPr lang="zh-CN" altLang="zh-CN" sz="24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2165" y="1303416"/>
            <a:ext cx="374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品质因数</a:t>
            </a:r>
            <a:r>
              <a:rPr lang="en-US" altLang="zh-CN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：表示在转折频率处，幅度的上翘程度。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87" y="2190991"/>
            <a:ext cx="4600575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4742" y="365125"/>
            <a:ext cx="9329057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带通滤波器中</a:t>
            </a:r>
            <a:r>
              <a:rPr lang="en-US" altLang="zh-CN" sz="3600" dirty="0"/>
              <a:t>Q</a:t>
            </a:r>
            <a:r>
              <a:rPr lang="zh-CN" altLang="en-US" sz="3600" dirty="0"/>
              <a:t>与带宽的关系</a:t>
            </a:r>
            <a:endParaRPr lang="zh-CN" altLang="en-US" sz="36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0" y="1835305"/>
            <a:ext cx="4586383" cy="2682442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05" y="4596435"/>
            <a:ext cx="3325091" cy="13000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32" y="1500867"/>
            <a:ext cx="5675809" cy="2061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06" y="3355147"/>
            <a:ext cx="2857500" cy="1562100"/>
          </a:xfrm>
          <a:prstGeom prst="rect">
            <a:avLst/>
          </a:prstGeom>
        </p:spPr>
      </p:pic>
      <p:pic>
        <p:nvPicPr>
          <p:cNvPr id="13" name="Picture 2577"/>
          <p:cNvPicPr/>
          <p:nvPr/>
        </p:nvPicPr>
        <p:blipFill>
          <a:blip r:embed="rId6"/>
          <a:stretch>
            <a:fillRect/>
          </a:stretch>
        </p:blipFill>
        <p:spPr>
          <a:xfrm>
            <a:off x="5284519" y="5063650"/>
            <a:ext cx="6620494" cy="1058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3445" y="822216"/>
            <a:ext cx="9377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例五：二阶有源低通滤波器如图所示，分析其电压传递函数，确定转折频率、通带电压放大倍数以及品质因数。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2217305"/>
            <a:ext cx="5003702" cy="2864373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363441" y="2757612"/>
          <a:ext cx="3564330" cy="192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39319200" imgH="29870400" progId="Equation.DSMT4">
                  <p:embed/>
                </p:oleObj>
              </mc:Choice>
              <mc:Fallback>
                <p:oleObj name="Equation" r:id="rId3" imgW="39319200" imgH="29870400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3441" y="2757612"/>
                        <a:ext cx="3564330" cy="1921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996051" y="2218747"/>
            <a:ext cx="544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楷体_GB2312" pitchFamily="49" charset="-122"/>
              </a:rPr>
              <a:t>对前一部分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电路进行节点分析：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363441" y="5106637"/>
          <a:ext cx="21558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5" imgW="23774400" imgH="11582400" progId="Equation.DSMT4">
                  <p:embed/>
                </p:oleObj>
              </mc:Choice>
              <mc:Fallback>
                <p:oleObj name="Equation" r:id="rId5" imgW="237744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3441" y="5106637"/>
                        <a:ext cx="2155825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96000" y="4653712"/>
            <a:ext cx="4722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楷体_GB2312" pitchFamily="49" charset="-122"/>
              </a:rPr>
              <a:t>对运算放大器的分析</a:t>
            </a:r>
            <a:r>
              <a:rPr kumimoji="1" lang="zh-CN" altLang="en-US" sz="1800" dirty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760526" y="5301899"/>
          <a:ext cx="10509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7" imgW="11582400" imgH="5486400" progId="Equation.DSMT4">
                  <p:embed/>
                </p:oleObj>
              </mc:Choice>
              <mc:Fallback>
                <p:oleObj name="Equation" r:id="rId7" imgW="11582400" imgH="5486400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60526" y="5301899"/>
                        <a:ext cx="1050925" cy="35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13" y="2488649"/>
            <a:ext cx="5067300" cy="1676400"/>
          </a:xfrm>
        </p:spPr>
      </p:pic>
      <p:sp>
        <p:nvSpPr>
          <p:cNvPr id="5" name="文本框 4"/>
          <p:cNvSpPr txBox="1"/>
          <p:nvPr/>
        </p:nvSpPr>
        <p:spPr>
          <a:xfrm>
            <a:off x="1993445" y="822216"/>
            <a:ext cx="9377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例五：二阶有源低通滤波器如图所示，分析其电压传递函数，确定转折频率、通带电压放大倍数以及品质因数。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0" y="2069824"/>
            <a:ext cx="4391733" cy="2514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90706" y="217076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楷体_GB2312" pitchFamily="49" charset="-122"/>
              </a:rPr>
              <a:t>联立方程可以解得：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97" y="4368524"/>
            <a:ext cx="5572125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4113" y="500062"/>
            <a:ext cx="9251868" cy="1325563"/>
          </a:xfrm>
        </p:spPr>
        <p:txBody>
          <a:bodyPr/>
          <a:lstStyle/>
          <a:p>
            <a:r>
              <a:rPr lang="zh-CN" altLang="en-US" dirty="0"/>
              <a:t>五、谐振电路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</a:rPr>
              <a:t>含有电感、电容和电阻元件的单口网络，在某些工作频率上，出现端口电压和电流波形相位相同的情况时，称电路发生谐振，此时电路端口呈</a:t>
            </a:r>
            <a:r>
              <a:rPr kumimoji="1" lang="zh-CN" altLang="en-US" sz="2400" dirty="0">
                <a:solidFill>
                  <a:srgbClr val="FF0000"/>
                </a:solidFill>
              </a:rPr>
              <a:t>纯电阻</a:t>
            </a:r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</a:rPr>
              <a:t>特性。能发生谐振的电路，称为谐振电路，其本质是二阶带通滤波器。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oup 6"/>
          <p:cNvGrpSpPr/>
          <p:nvPr/>
        </p:nvGrpSpPr>
        <p:grpSpPr bwMode="auto">
          <a:xfrm>
            <a:off x="2139630" y="3913556"/>
            <a:ext cx="2720975" cy="2154238"/>
            <a:chOff x="2710" y="2056"/>
            <a:chExt cx="1714" cy="1357"/>
          </a:xfrm>
        </p:grpSpPr>
        <p:grpSp>
          <p:nvGrpSpPr>
            <p:cNvPr id="6" name="Group 7"/>
            <p:cNvGrpSpPr/>
            <p:nvPr/>
          </p:nvGrpSpPr>
          <p:grpSpPr bwMode="auto">
            <a:xfrm>
              <a:off x="4184" y="2871"/>
              <a:ext cx="240" cy="96"/>
              <a:chOff x="1148" y="1106"/>
              <a:chExt cx="240" cy="96"/>
            </a:xfrm>
          </p:grpSpPr>
          <p:sp>
            <p:nvSpPr>
              <p:cNvPr id="28" name="Line 8"/>
              <p:cNvSpPr>
                <a:spLocks noChangeShapeType="1"/>
              </p:cNvSpPr>
              <p:nvPr/>
            </p:nvSpPr>
            <p:spPr bwMode="auto">
              <a:xfrm>
                <a:off x="1148" y="110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Line 9"/>
              <p:cNvSpPr>
                <a:spLocks noChangeShapeType="1"/>
              </p:cNvSpPr>
              <p:nvPr/>
            </p:nvSpPr>
            <p:spPr bwMode="auto">
              <a:xfrm>
                <a:off x="1148" y="120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7" name="Group 10"/>
            <p:cNvGrpSpPr/>
            <p:nvPr/>
          </p:nvGrpSpPr>
          <p:grpSpPr bwMode="auto">
            <a:xfrm>
              <a:off x="3708" y="2285"/>
              <a:ext cx="403" cy="237"/>
              <a:chOff x="576" y="619"/>
              <a:chExt cx="403" cy="237"/>
            </a:xfrm>
          </p:grpSpPr>
          <p:sp>
            <p:nvSpPr>
              <p:cNvPr id="24" name="Freeform 11"/>
              <p:cNvSpPr/>
              <p:nvPr/>
            </p:nvSpPr>
            <p:spPr bwMode="auto">
              <a:xfrm>
                <a:off x="576" y="623"/>
                <a:ext cx="116" cy="233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8"/>
                  <a:gd name="T16" fmla="*/ 0 h 57"/>
                  <a:gd name="T17" fmla="*/ 98 w 98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674" y="620"/>
                <a:ext cx="116" cy="233"/>
              </a:xfrm>
              <a:custGeom>
                <a:avLst/>
                <a:gdLst>
                  <a:gd name="T0" fmla="*/ 0 w 121"/>
                  <a:gd name="T1" fmla="*/ 31 h 54"/>
                  <a:gd name="T2" fmla="*/ 2 w 121"/>
                  <a:gd name="T3" fmla="*/ 9 h 54"/>
                  <a:gd name="T4" fmla="*/ 6 w 121"/>
                  <a:gd name="T5" fmla="*/ 0 h 54"/>
                  <a:gd name="T6" fmla="*/ 9 w 121"/>
                  <a:gd name="T7" fmla="*/ 9 h 54"/>
                  <a:gd name="T8" fmla="*/ 10 w 121"/>
                  <a:gd name="T9" fmla="*/ 29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54"/>
                  <a:gd name="T17" fmla="*/ 121 w 121"/>
                  <a:gd name="T18" fmla="*/ 54 h 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769" y="619"/>
                <a:ext cx="116" cy="233"/>
              </a:xfrm>
              <a:custGeom>
                <a:avLst/>
                <a:gdLst>
                  <a:gd name="T0" fmla="*/ 0 w 119"/>
                  <a:gd name="T1" fmla="*/ 28 h 51"/>
                  <a:gd name="T2" fmla="*/ 2 w 119"/>
                  <a:gd name="T3" fmla="*/ 8 h 51"/>
                  <a:gd name="T4" fmla="*/ 6 w 119"/>
                  <a:gd name="T5" fmla="*/ 0 h 51"/>
                  <a:gd name="T6" fmla="*/ 9 w 119"/>
                  <a:gd name="T7" fmla="*/ 8 h 51"/>
                  <a:gd name="T8" fmla="*/ 10 w 119"/>
                  <a:gd name="T9" fmla="*/ 28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51"/>
                  <a:gd name="T17" fmla="*/ 119 w 11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863" y="622"/>
                <a:ext cx="116" cy="233"/>
              </a:xfrm>
              <a:custGeom>
                <a:avLst/>
                <a:gdLst>
                  <a:gd name="T0" fmla="*/ 0 w 123"/>
                  <a:gd name="T1" fmla="*/ 29 h 57"/>
                  <a:gd name="T2" fmla="*/ 2 w 123"/>
                  <a:gd name="T3" fmla="*/ 9 h 57"/>
                  <a:gd name="T4" fmla="*/ 6 w 123"/>
                  <a:gd name="T5" fmla="*/ 0 h 57"/>
                  <a:gd name="T6" fmla="*/ 9 w 123"/>
                  <a:gd name="T7" fmla="*/ 9 h 57"/>
                  <a:gd name="T8" fmla="*/ 11 w 123"/>
                  <a:gd name="T9" fmla="*/ 33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7"/>
                  <a:gd name="T17" fmla="*/ 123 w 123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4094" y="2424"/>
              <a:ext cx="211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V="1">
              <a:off x="2853" y="3387"/>
              <a:ext cx="1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4304" y="2422"/>
              <a:ext cx="0" cy="4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857" y="2424"/>
              <a:ext cx="8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3163" y="2367"/>
              <a:ext cx="339" cy="11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4303" y="2967"/>
              <a:ext cx="0" cy="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2789" y="3345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2785" y="239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857" y="2424"/>
              <a:ext cx="26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3192" y="2102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  <a:endPara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2710" y="2443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+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2721" y="3039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aphicFrame>
          <p:nvGraphicFramePr>
            <p:cNvPr id="20" name="Object 27"/>
            <p:cNvGraphicFramePr>
              <a:graphicFrameLocks noChangeAspect="1"/>
            </p:cNvGraphicFramePr>
            <p:nvPr/>
          </p:nvGraphicFramePr>
          <p:xfrm>
            <a:off x="2857" y="2136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公式" r:id="rId2" imgW="127000" imgH="190500" progId="Equation.3">
                    <p:embed/>
                  </p:oleObj>
                </mc:Choice>
                <mc:Fallback>
                  <p:oleObj name="公式" r:id="rId2" imgW="127000" imgH="1905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" y="2136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8"/>
            <p:cNvGraphicFramePr>
              <a:graphicFrameLocks noChangeAspect="1"/>
            </p:cNvGraphicFramePr>
            <p:nvPr/>
          </p:nvGraphicFramePr>
          <p:xfrm>
            <a:off x="2739" y="2797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公式" r:id="rId4" imgW="165100" imgH="203200" progId="Equation.3">
                    <p:embed/>
                  </p:oleObj>
                </mc:Choice>
                <mc:Fallback>
                  <p:oleObj name="公式" r:id="rId4" imgW="165100" imgH="203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9" y="2797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3651" y="2056"/>
              <a:ext cx="4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j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</a:t>
              </a:r>
              <a:r>
                <a:rPr kumimoji="1" lang="en-US" altLang="zh-CN" sz="24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L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/>
          </p:nvGraphicFramePr>
          <p:xfrm>
            <a:off x="3780" y="2640"/>
            <a:ext cx="403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公式" r:id="rId6" imgW="342900" imgH="431800" progId="Equation.3">
                    <p:embed/>
                  </p:oleObj>
                </mc:Choice>
                <mc:Fallback>
                  <p:oleObj name="公式" r:id="rId6" imgW="342900" imgH="431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0" y="2640"/>
                          <a:ext cx="403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959144" y="3321812"/>
            <a:ext cx="3205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   RLC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串联谐振电路</a:t>
            </a:r>
            <a:endParaRPr kumimoji="1" lang="zh-CN" altLang="en-US" sz="24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6285325" y="3321812"/>
            <a:ext cx="3205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i="1" dirty="0">
                <a:latin typeface="Times New Roman" panose="02020603050405020304" pitchFamily="18" charset="0"/>
                <a:ea typeface="楷体_GB2312" pitchFamily="49" charset="-122"/>
              </a:rPr>
              <a:t>    RLC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并联谐振电路</a:t>
            </a:r>
            <a:endParaRPr kumimoji="1" lang="zh-CN" altLang="en-US" sz="24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35" name="Group 32"/>
          <p:cNvGrpSpPr/>
          <p:nvPr/>
        </p:nvGrpSpPr>
        <p:grpSpPr bwMode="auto">
          <a:xfrm>
            <a:off x="6620877" y="3979953"/>
            <a:ext cx="3086100" cy="2032000"/>
            <a:chOff x="3475" y="1671"/>
            <a:chExt cx="1944" cy="1280"/>
          </a:xfrm>
        </p:grpSpPr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5138" y="1959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5138" y="2025"/>
              <a:ext cx="0" cy="2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8" name="Object 35"/>
            <p:cNvGraphicFramePr>
              <a:graphicFrameLocks noChangeAspect="1"/>
            </p:cNvGraphicFramePr>
            <p:nvPr/>
          </p:nvGraphicFramePr>
          <p:xfrm>
            <a:off x="5195" y="1959"/>
            <a:ext cx="22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公式" r:id="rId8" imgW="177800" imgH="228600" progId="Equation.3">
                    <p:embed/>
                  </p:oleObj>
                </mc:Choice>
                <mc:Fallback>
                  <p:oleObj name="公式" r:id="rId8" imgW="177800" imgH="2286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5" y="1959"/>
                          <a:ext cx="22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3663" y="2308"/>
              <a:ext cx="4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j</a:t>
              </a:r>
              <a:r>
                <a:rPr kumimoji="1" lang="en-US" altLang="zh-CN" sz="2000" b="1" i="1" dirty="0" err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</a:t>
              </a:r>
              <a:r>
                <a:rPr kumimoji="1" lang="en-US" altLang="zh-CN" sz="20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L</a:t>
              </a:r>
              <a:endParaRPr kumimoji="1"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aphicFrame>
          <p:nvGraphicFramePr>
            <p:cNvPr id="41" name="Object 37"/>
            <p:cNvGraphicFramePr>
              <a:graphicFrameLocks noChangeAspect="1"/>
            </p:cNvGraphicFramePr>
            <p:nvPr/>
          </p:nvGraphicFramePr>
          <p:xfrm>
            <a:off x="4145" y="2181"/>
            <a:ext cx="352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" name="公式" r:id="rId10" imgW="342900" imgH="431800" progId="Equation.3">
                    <p:embed/>
                  </p:oleObj>
                </mc:Choice>
                <mc:Fallback>
                  <p:oleObj name="公式" r:id="rId10" imgW="342900" imgH="4318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5" y="2181"/>
                          <a:ext cx="352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38"/>
            <p:cNvGrpSpPr/>
            <p:nvPr/>
          </p:nvGrpSpPr>
          <p:grpSpPr bwMode="auto">
            <a:xfrm>
              <a:off x="4497" y="2401"/>
              <a:ext cx="240" cy="96"/>
              <a:chOff x="1148" y="1106"/>
              <a:chExt cx="240" cy="96"/>
            </a:xfrm>
          </p:grpSpPr>
          <p:sp>
            <p:nvSpPr>
              <p:cNvPr id="56" name="Line 39"/>
              <p:cNvSpPr>
                <a:spLocks noChangeShapeType="1"/>
              </p:cNvSpPr>
              <p:nvPr/>
            </p:nvSpPr>
            <p:spPr bwMode="auto">
              <a:xfrm>
                <a:off x="1148" y="110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7" name="Line 40"/>
              <p:cNvSpPr>
                <a:spLocks noChangeShapeType="1"/>
              </p:cNvSpPr>
              <p:nvPr/>
            </p:nvSpPr>
            <p:spPr bwMode="auto">
              <a:xfrm>
                <a:off x="1148" y="120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44" name="Group 41"/>
            <p:cNvGrpSpPr/>
            <p:nvPr/>
          </p:nvGrpSpPr>
          <p:grpSpPr bwMode="auto">
            <a:xfrm rot="5400000">
              <a:off x="3889" y="2339"/>
              <a:ext cx="402" cy="237"/>
              <a:chOff x="567" y="619"/>
              <a:chExt cx="402" cy="237"/>
            </a:xfrm>
          </p:grpSpPr>
          <p:sp>
            <p:nvSpPr>
              <p:cNvPr id="52" name="Freeform 42"/>
              <p:cNvSpPr/>
              <p:nvPr/>
            </p:nvSpPr>
            <p:spPr bwMode="auto">
              <a:xfrm>
                <a:off x="567" y="623"/>
                <a:ext cx="116" cy="233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8"/>
                  <a:gd name="T16" fmla="*/ 0 h 57"/>
                  <a:gd name="T17" fmla="*/ 98 w 98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3" name="Freeform 43"/>
              <p:cNvSpPr/>
              <p:nvPr/>
            </p:nvSpPr>
            <p:spPr bwMode="auto">
              <a:xfrm>
                <a:off x="663" y="620"/>
                <a:ext cx="116" cy="233"/>
              </a:xfrm>
              <a:custGeom>
                <a:avLst/>
                <a:gdLst>
                  <a:gd name="T0" fmla="*/ 0 w 121"/>
                  <a:gd name="T1" fmla="*/ 31 h 54"/>
                  <a:gd name="T2" fmla="*/ 2 w 121"/>
                  <a:gd name="T3" fmla="*/ 9 h 54"/>
                  <a:gd name="T4" fmla="*/ 6 w 121"/>
                  <a:gd name="T5" fmla="*/ 0 h 54"/>
                  <a:gd name="T6" fmla="*/ 9 w 121"/>
                  <a:gd name="T7" fmla="*/ 9 h 54"/>
                  <a:gd name="T8" fmla="*/ 10 w 121"/>
                  <a:gd name="T9" fmla="*/ 29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54"/>
                  <a:gd name="T17" fmla="*/ 121 w 121"/>
                  <a:gd name="T18" fmla="*/ 54 h 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4" name="Freeform 44"/>
              <p:cNvSpPr/>
              <p:nvPr/>
            </p:nvSpPr>
            <p:spPr bwMode="auto">
              <a:xfrm>
                <a:off x="758" y="619"/>
                <a:ext cx="116" cy="233"/>
              </a:xfrm>
              <a:custGeom>
                <a:avLst/>
                <a:gdLst>
                  <a:gd name="T0" fmla="*/ 0 w 119"/>
                  <a:gd name="T1" fmla="*/ 28 h 51"/>
                  <a:gd name="T2" fmla="*/ 2 w 119"/>
                  <a:gd name="T3" fmla="*/ 8 h 51"/>
                  <a:gd name="T4" fmla="*/ 6 w 119"/>
                  <a:gd name="T5" fmla="*/ 0 h 51"/>
                  <a:gd name="T6" fmla="*/ 9 w 119"/>
                  <a:gd name="T7" fmla="*/ 8 h 51"/>
                  <a:gd name="T8" fmla="*/ 10 w 119"/>
                  <a:gd name="T9" fmla="*/ 28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51"/>
                  <a:gd name="T17" fmla="*/ 119 w 11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5" name="Freeform 45"/>
              <p:cNvSpPr/>
              <p:nvPr/>
            </p:nvSpPr>
            <p:spPr bwMode="auto">
              <a:xfrm>
                <a:off x="853" y="622"/>
                <a:ext cx="116" cy="233"/>
              </a:xfrm>
              <a:custGeom>
                <a:avLst/>
                <a:gdLst>
                  <a:gd name="T0" fmla="*/ 0 w 123"/>
                  <a:gd name="T1" fmla="*/ 29 h 57"/>
                  <a:gd name="T2" fmla="*/ 2 w 123"/>
                  <a:gd name="T3" fmla="*/ 9 h 57"/>
                  <a:gd name="T4" fmla="*/ 6 w 123"/>
                  <a:gd name="T5" fmla="*/ 0 h 57"/>
                  <a:gd name="T6" fmla="*/ 9 w 123"/>
                  <a:gd name="T7" fmla="*/ 9 h 57"/>
                  <a:gd name="T8" fmla="*/ 11 w 123"/>
                  <a:gd name="T9" fmla="*/ 33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7"/>
                  <a:gd name="T17" fmla="*/ 123 w 123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057" y="1952"/>
              <a:ext cx="0" cy="3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 flipV="1">
              <a:off x="3543" y="2917"/>
              <a:ext cx="1595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4617" y="1952"/>
              <a:ext cx="0" cy="4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3534" y="1957"/>
              <a:ext cx="1595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Line 50"/>
            <p:cNvSpPr>
              <a:spLocks noChangeShapeType="1"/>
            </p:cNvSpPr>
            <p:nvPr/>
          </p:nvSpPr>
          <p:spPr bwMode="auto">
            <a:xfrm flipV="1">
              <a:off x="4616" y="2497"/>
              <a:ext cx="0" cy="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4819" y="2358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  <a:endPara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 rot="5400000">
              <a:off x="4968" y="2401"/>
              <a:ext cx="339" cy="11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58" name="Line 53"/>
            <p:cNvSpPr>
              <a:spLocks noChangeShapeType="1"/>
            </p:cNvSpPr>
            <p:nvPr/>
          </p:nvSpPr>
          <p:spPr bwMode="auto">
            <a:xfrm>
              <a:off x="4074" y="2646"/>
              <a:ext cx="2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59" name="Object 54"/>
            <p:cNvGraphicFramePr>
              <a:graphicFrameLocks noChangeAspect="1"/>
            </p:cNvGraphicFramePr>
            <p:nvPr/>
          </p:nvGraphicFramePr>
          <p:xfrm>
            <a:off x="3555" y="1671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" name="公式" r:id="rId12" imgW="165100" imgH="228600" progId="Equation.3">
                    <p:embed/>
                  </p:oleObj>
                </mc:Choice>
                <mc:Fallback>
                  <p:oleObj name="公式" r:id="rId12" imgW="165100" imgH="2286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1671"/>
                          <a:ext cx="20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55"/>
            <p:cNvSpPr>
              <a:spLocks noChangeShapeType="1"/>
            </p:cNvSpPr>
            <p:nvPr/>
          </p:nvSpPr>
          <p:spPr bwMode="auto">
            <a:xfrm>
              <a:off x="3568" y="1959"/>
              <a:ext cx="25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3475" y="192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3500" y="288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852267" y="810181"/>
            <a:ext cx="94767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</a:t>
            </a:r>
            <a:r>
              <a:rPr kumimoji="1" lang="en-US" altLang="zh-CN" sz="32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RLC</a:t>
            </a:r>
            <a:r>
              <a:rPr kumimoji="1"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串联谐振电路为例</a:t>
            </a:r>
            <a:endParaRPr kumimoji="1"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1379609" y="1542266"/>
            <a:ext cx="3228016" cy="2382528"/>
            <a:chOff x="2710" y="2056"/>
            <a:chExt cx="1714" cy="1357"/>
          </a:xfrm>
        </p:grpSpPr>
        <p:grpSp>
          <p:nvGrpSpPr>
            <p:cNvPr id="8" name="Group 7"/>
            <p:cNvGrpSpPr/>
            <p:nvPr/>
          </p:nvGrpSpPr>
          <p:grpSpPr bwMode="auto">
            <a:xfrm>
              <a:off x="4184" y="2871"/>
              <a:ext cx="240" cy="96"/>
              <a:chOff x="1148" y="1106"/>
              <a:chExt cx="240" cy="96"/>
            </a:xfrm>
          </p:grpSpPr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148" y="110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148" y="120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9" name="Group 10"/>
            <p:cNvGrpSpPr/>
            <p:nvPr/>
          </p:nvGrpSpPr>
          <p:grpSpPr bwMode="auto">
            <a:xfrm>
              <a:off x="3708" y="2296"/>
              <a:ext cx="385" cy="214"/>
              <a:chOff x="576" y="630"/>
              <a:chExt cx="385" cy="214"/>
            </a:xfrm>
          </p:grpSpPr>
          <p:sp>
            <p:nvSpPr>
              <p:cNvPr id="26" name="Freeform 11"/>
              <p:cNvSpPr/>
              <p:nvPr/>
            </p:nvSpPr>
            <p:spPr bwMode="auto">
              <a:xfrm>
                <a:off x="576" y="634"/>
                <a:ext cx="98" cy="210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8"/>
                  <a:gd name="T16" fmla="*/ 0 h 57"/>
                  <a:gd name="T17" fmla="*/ 98 w 98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674" y="631"/>
                <a:ext cx="98" cy="210"/>
              </a:xfrm>
              <a:custGeom>
                <a:avLst/>
                <a:gdLst>
                  <a:gd name="T0" fmla="*/ 0 w 121"/>
                  <a:gd name="T1" fmla="*/ 31 h 54"/>
                  <a:gd name="T2" fmla="*/ 2 w 121"/>
                  <a:gd name="T3" fmla="*/ 9 h 54"/>
                  <a:gd name="T4" fmla="*/ 6 w 121"/>
                  <a:gd name="T5" fmla="*/ 0 h 54"/>
                  <a:gd name="T6" fmla="*/ 9 w 121"/>
                  <a:gd name="T7" fmla="*/ 9 h 54"/>
                  <a:gd name="T8" fmla="*/ 10 w 121"/>
                  <a:gd name="T9" fmla="*/ 29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54"/>
                  <a:gd name="T17" fmla="*/ 121 w 121"/>
                  <a:gd name="T18" fmla="*/ 54 h 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769" y="630"/>
                <a:ext cx="98" cy="210"/>
              </a:xfrm>
              <a:custGeom>
                <a:avLst/>
                <a:gdLst>
                  <a:gd name="T0" fmla="*/ 0 w 119"/>
                  <a:gd name="T1" fmla="*/ 28 h 51"/>
                  <a:gd name="T2" fmla="*/ 2 w 119"/>
                  <a:gd name="T3" fmla="*/ 8 h 51"/>
                  <a:gd name="T4" fmla="*/ 6 w 119"/>
                  <a:gd name="T5" fmla="*/ 0 h 51"/>
                  <a:gd name="T6" fmla="*/ 9 w 119"/>
                  <a:gd name="T7" fmla="*/ 8 h 51"/>
                  <a:gd name="T8" fmla="*/ 10 w 119"/>
                  <a:gd name="T9" fmla="*/ 28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51"/>
                  <a:gd name="T17" fmla="*/ 119 w 11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9" name="Freeform 14"/>
              <p:cNvSpPr/>
              <p:nvPr/>
            </p:nvSpPr>
            <p:spPr bwMode="auto">
              <a:xfrm>
                <a:off x="863" y="633"/>
                <a:ext cx="98" cy="210"/>
              </a:xfrm>
              <a:custGeom>
                <a:avLst/>
                <a:gdLst>
                  <a:gd name="T0" fmla="*/ 0 w 123"/>
                  <a:gd name="T1" fmla="*/ 29 h 57"/>
                  <a:gd name="T2" fmla="*/ 2 w 123"/>
                  <a:gd name="T3" fmla="*/ 9 h 57"/>
                  <a:gd name="T4" fmla="*/ 6 w 123"/>
                  <a:gd name="T5" fmla="*/ 0 h 57"/>
                  <a:gd name="T6" fmla="*/ 9 w 123"/>
                  <a:gd name="T7" fmla="*/ 9 h 57"/>
                  <a:gd name="T8" fmla="*/ 11 w 123"/>
                  <a:gd name="T9" fmla="*/ 33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7"/>
                  <a:gd name="T17" fmla="*/ 123 w 123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V="1">
              <a:off x="4094" y="2424"/>
              <a:ext cx="211" cy="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V="1">
              <a:off x="2853" y="3387"/>
              <a:ext cx="1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4304" y="2422"/>
              <a:ext cx="0" cy="4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857" y="2424"/>
              <a:ext cx="8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3163" y="2367"/>
              <a:ext cx="339" cy="11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tailEnd type="none" w="med" len="lg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4303" y="2967"/>
              <a:ext cx="0" cy="4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2789" y="3345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2785" y="239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ea typeface="楷体" panose="02010609060101010101" pitchFamily="49" charset="-122"/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2857" y="2424"/>
              <a:ext cx="26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3192" y="2102"/>
              <a:ext cx="310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R</a:t>
              </a:r>
              <a:endPara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2710" y="2443"/>
              <a:ext cx="191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+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721" y="3039"/>
              <a:ext cx="181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aphicFrame>
          <p:nvGraphicFramePr>
            <p:cNvPr id="22" name="Object 27"/>
            <p:cNvGraphicFramePr>
              <a:graphicFrameLocks noChangeAspect="1"/>
            </p:cNvGraphicFramePr>
            <p:nvPr/>
          </p:nvGraphicFramePr>
          <p:xfrm>
            <a:off x="2857" y="2136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公式" r:id="rId2" imgW="127000" imgH="190500" progId="Equation.3">
                    <p:embed/>
                  </p:oleObj>
                </mc:Choice>
                <mc:Fallback>
                  <p:oleObj name="公式" r:id="rId2" imgW="127000" imgH="1905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" y="2136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8"/>
            <p:cNvGraphicFramePr>
              <a:graphicFrameLocks noChangeAspect="1"/>
            </p:cNvGraphicFramePr>
            <p:nvPr/>
          </p:nvGraphicFramePr>
          <p:xfrm>
            <a:off x="2739" y="2797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公式" r:id="rId4" imgW="165100" imgH="203200" progId="Equation.3">
                    <p:embed/>
                  </p:oleObj>
                </mc:Choice>
                <mc:Fallback>
                  <p:oleObj name="公式" r:id="rId4" imgW="165100" imgH="203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9" y="2797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3651" y="2056"/>
              <a:ext cx="443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j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  <a:ea typeface="楷体" panose="02010609060101010101" pitchFamily="49" charset="-122"/>
                  <a:sym typeface="Symbol" panose="05050102010706020507" pitchFamily="18" charset="2"/>
                </a:rPr>
                <a:t></a:t>
              </a:r>
              <a:r>
                <a:rPr kumimoji="1" lang="en-US" altLang="zh-CN" sz="2400" b="1" dirty="0" err="1">
                  <a:latin typeface="Times New Roman" panose="02020603050405020304" pitchFamily="18" charset="0"/>
                  <a:ea typeface="楷体" panose="02010609060101010101" pitchFamily="49" charset="-122"/>
                </a:rPr>
                <a:t>L</a:t>
              </a:r>
              <a:endPara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graphicFrame>
          <p:nvGraphicFramePr>
            <p:cNvPr id="25" name="Object 30"/>
            <p:cNvGraphicFramePr>
              <a:graphicFrameLocks noChangeAspect="1"/>
            </p:cNvGraphicFramePr>
            <p:nvPr/>
          </p:nvGraphicFramePr>
          <p:xfrm>
            <a:off x="3780" y="2640"/>
            <a:ext cx="403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公式" r:id="rId6" imgW="342900" imgH="431800" progId="Equation.3">
                    <p:embed/>
                  </p:oleObj>
                </mc:Choice>
                <mc:Fallback>
                  <p:oleObj name="公式" r:id="rId6" imgW="342900" imgH="431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0" y="2640"/>
                          <a:ext cx="403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" name="Picture 2320"/>
          <p:cNvPicPr/>
          <p:nvPr/>
        </p:nvPicPr>
        <p:blipFill>
          <a:blip r:embed="rId8"/>
          <a:stretch>
            <a:fillRect/>
          </a:stretch>
        </p:blipFill>
        <p:spPr>
          <a:xfrm>
            <a:off x="5685776" y="1876799"/>
            <a:ext cx="4606290" cy="9461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23420" y="2813632"/>
            <a:ext cx="616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想要电压和电流波形相位相同，则虚部为零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4141" y="3294890"/>
          <a:ext cx="126047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Equation" r:id="rId9" imgW="14935200" imgH="9448800" progId="Equation.DSMT4">
                  <p:embed/>
                </p:oleObj>
              </mc:Choice>
              <mc:Fallback>
                <p:oleObj name="Equation" r:id="rId9" imgW="14935200" imgH="9448800" progId="Equation.DSMT4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74141" y="3294890"/>
                        <a:ext cx="126047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7260616" y="3472035"/>
            <a:ext cx="3282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，解得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8305650" y="3243297"/>
          <a:ext cx="13112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Equation" r:id="rId11" imgW="15544800" imgH="10668000" progId="Equation.DSMT4">
                  <p:embed/>
                </p:oleObj>
              </mc:Choice>
              <mc:Fallback>
                <p:oleObj name="Equation" r:id="rId11" imgW="15544800" imgH="10668000" progId="Equation.DSMT4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05650" y="3243297"/>
                        <a:ext cx="13112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2675" y="887066"/>
            <a:ext cx="84466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由此引出对谐振电路的几个定义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Picture 2326"/>
          <p:cNvPicPr/>
          <p:nvPr/>
        </p:nvPicPr>
        <p:blipFill>
          <a:blip r:embed="rId2"/>
          <a:stretch>
            <a:fillRect/>
          </a:stretch>
        </p:blipFill>
        <p:spPr>
          <a:xfrm>
            <a:off x="1099399" y="1695521"/>
            <a:ext cx="5900420" cy="769620"/>
          </a:xfrm>
          <a:prstGeom prst="rect">
            <a:avLst/>
          </a:prstGeom>
        </p:spPr>
      </p:pic>
      <p:pic>
        <p:nvPicPr>
          <p:cNvPr id="7" name="Picture 2330"/>
          <p:cNvPicPr/>
          <p:nvPr/>
        </p:nvPicPr>
        <p:blipFill>
          <a:blip r:embed="rId3"/>
          <a:stretch>
            <a:fillRect/>
          </a:stretch>
        </p:blipFill>
        <p:spPr>
          <a:xfrm>
            <a:off x="1099399" y="2458797"/>
            <a:ext cx="5154930" cy="627380"/>
          </a:xfrm>
          <a:prstGeom prst="rect">
            <a:avLst/>
          </a:prstGeom>
        </p:spPr>
      </p:pic>
      <p:pic>
        <p:nvPicPr>
          <p:cNvPr id="8" name="Picture 2328"/>
          <p:cNvPicPr/>
          <p:nvPr/>
        </p:nvPicPr>
        <p:blipFill>
          <a:blip r:embed="rId4"/>
          <a:stretch>
            <a:fillRect/>
          </a:stretch>
        </p:blipFill>
        <p:spPr>
          <a:xfrm>
            <a:off x="7289586" y="1763074"/>
            <a:ext cx="4239260" cy="769620"/>
          </a:xfrm>
          <a:prstGeom prst="rect">
            <a:avLst/>
          </a:prstGeom>
        </p:spPr>
      </p:pic>
      <p:pic>
        <p:nvPicPr>
          <p:cNvPr id="9" name="Picture 2332"/>
          <p:cNvPicPr/>
          <p:nvPr/>
        </p:nvPicPr>
        <p:blipFill>
          <a:blip r:embed="rId5"/>
          <a:stretch>
            <a:fillRect/>
          </a:stretch>
        </p:blipFill>
        <p:spPr>
          <a:xfrm>
            <a:off x="1185669" y="4267039"/>
            <a:ext cx="6221730" cy="342900"/>
          </a:xfrm>
          <a:prstGeom prst="rect">
            <a:avLst/>
          </a:prstGeom>
        </p:spPr>
      </p:pic>
      <p:sp>
        <p:nvSpPr>
          <p:cNvPr id="10" name="Rectangle 2333"/>
          <p:cNvSpPr/>
          <p:nvPr/>
        </p:nvSpPr>
        <p:spPr>
          <a:xfrm>
            <a:off x="1269489" y="4959914"/>
            <a:ext cx="4071620" cy="40513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这个值就叫做特征阻抗</a:t>
            </a:r>
            <a:endParaRPr lang="zh-CN" sz="1100" kern="100" dirty="0">
              <a:solidFill>
                <a:srgbClr val="000000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11" name="Picture 2336"/>
          <p:cNvPicPr/>
          <p:nvPr/>
        </p:nvPicPr>
        <p:blipFill>
          <a:blip r:embed="rId6"/>
          <a:stretch>
            <a:fillRect/>
          </a:stretch>
        </p:blipFill>
        <p:spPr>
          <a:xfrm>
            <a:off x="4296534" y="4642113"/>
            <a:ext cx="3110865" cy="8638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911" y="3501166"/>
            <a:ext cx="3663538" cy="46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        </a:t>
            </a:r>
            <a:r>
              <a:rPr lang="zh-CN" altLang="en-US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衰减因子</a:t>
            </a:r>
            <a:endParaRPr lang="zh-CN" altLang="zh-CN" sz="2400" kern="100" dirty="0">
              <a:solidFill>
                <a:srgbClr val="000000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269489" y="3335106"/>
          <a:ext cx="963072" cy="765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7" imgW="11887200" imgH="9448800" progId="Equation.DSMT4">
                  <p:embed/>
                </p:oleObj>
              </mc:Choice>
              <mc:Fallback>
                <p:oleObj name="Equation" r:id="rId7" imgW="11887200" imgH="9448800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9489" y="3335106"/>
                        <a:ext cx="963072" cy="765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377211" y="3239060"/>
          <a:ext cx="9890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9" imgW="12192000" imgH="9448800" progId="Equation.DSMT4">
                  <p:embed/>
                </p:oleObj>
              </mc:Choice>
              <mc:Fallback>
                <p:oleObj name="Equation" r:id="rId9" imgW="12192000" imgH="94488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77211" y="3239060"/>
                        <a:ext cx="989013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637812" y="3426945"/>
            <a:ext cx="3663538" cy="46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sz="2400" kern="100" dirty="0">
                <a:solidFill>
                  <a:srgbClr val="313198"/>
                </a:solidFill>
                <a:effectLst/>
                <a:latin typeface="Calibri" panose="020F0502020204030204" charset="0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品质因数</a:t>
            </a:r>
            <a:endParaRPr lang="zh-CN" altLang="zh-CN" sz="2400" kern="100" dirty="0">
              <a:solidFill>
                <a:srgbClr val="000000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5669" y="5596975"/>
            <a:ext cx="615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（二阶电路中也有相同定义）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458"/>
          <p:cNvPicPr/>
          <p:nvPr/>
        </p:nvPicPr>
        <p:blipFill>
          <a:blip r:embed="rId2"/>
          <a:stretch>
            <a:fillRect/>
          </a:stretch>
        </p:blipFill>
        <p:spPr>
          <a:xfrm>
            <a:off x="2137558" y="644236"/>
            <a:ext cx="8271163" cy="5569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2550" y="681037"/>
            <a:ext cx="8906494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谐振电路的频率响应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257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4727" y="3051628"/>
            <a:ext cx="4019797" cy="1282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34404"/>
            <a:ext cx="3764479" cy="11173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52550" y="2114833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与带通滤波器分析方式完全相同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22707"/>
          <p:cNvGrpSpPr/>
          <p:nvPr/>
        </p:nvGrpSpPr>
        <p:grpSpPr>
          <a:xfrm>
            <a:off x="1005022" y="762840"/>
            <a:ext cx="10494271" cy="4901689"/>
            <a:chOff x="-228156" y="-1008194"/>
            <a:chExt cx="14988095" cy="5732678"/>
          </a:xfrm>
        </p:grpSpPr>
        <p:pic>
          <p:nvPicPr>
            <p:cNvPr id="7" name="Picture 258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28156" y="257218"/>
              <a:ext cx="5523575" cy="2123026"/>
            </a:xfrm>
            <a:prstGeom prst="rect">
              <a:avLst/>
            </a:prstGeom>
          </p:spPr>
        </p:pic>
        <p:sp>
          <p:nvSpPr>
            <p:cNvPr id="8" name="Rectangle 2587"/>
            <p:cNvSpPr/>
            <p:nvPr/>
          </p:nvSpPr>
          <p:spPr>
            <a:xfrm>
              <a:off x="1301751" y="-1008194"/>
              <a:ext cx="13458188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altLang="en-US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例六：</a:t>
              </a:r>
              <a:r>
                <a:rPr lang="zh-CN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中心频率</a:t>
              </a:r>
              <a:r>
                <a:rPr lang="zh-CN" altLang="en-US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为</a:t>
              </a:r>
              <a:r>
                <a:rPr lang="en-US" altLang="zh-CN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10MHz</a:t>
              </a:r>
              <a:r>
                <a:rPr lang="zh-CN" altLang="en-US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，带宽</a:t>
              </a:r>
              <a:r>
                <a:rPr lang="en-US" altLang="zh-CN" sz="28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𝜟</a:t>
              </a:r>
              <a:r>
                <a:rPr lang="en-US" altLang="zh-CN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f=100kHz</a:t>
              </a:r>
              <a:r>
                <a:rPr lang="zh-CN" altLang="en-US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，</a:t>
              </a:r>
              <a:r>
                <a:rPr lang="en-US" altLang="zh-CN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C=100pF</a:t>
              </a:r>
              <a:r>
                <a:rPr lang="zh-CN" altLang="en-US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，求</a:t>
              </a:r>
              <a:r>
                <a:rPr lang="en-US" altLang="zh-CN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R,L</a:t>
              </a:r>
              <a:r>
                <a:rPr lang="zh-CN" altLang="en-US" sz="2800" kern="100" dirty="0">
                  <a:latin typeface="楷体" panose="02010609060101010101" pitchFamily="49" charset="-122"/>
                  <a:ea typeface="楷体" panose="02010609060101010101" pitchFamily="49" charset="-122"/>
                  <a:cs typeface="Cambria Math" panose="02040503050406030204" pitchFamily="18" charset="0"/>
                </a:rPr>
                <a:t>？</a:t>
              </a:r>
              <a:endPara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Rectangle 2590"/>
            <p:cNvSpPr/>
            <p:nvPr/>
          </p:nvSpPr>
          <p:spPr>
            <a:xfrm>
              <a:off x="6648323" y="289751"/>
              <a:ext cx="1220206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2" name="Rectangle 2591"/>
            <p:cNvSpPr/>
            <p:nvPr/>
          </p:nvSpPr>
          <p:spPr>
            <a:xfrm>
              <a:off x="7567549" y="314605"/>
              <a:ext cx="274040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𝜟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3" name="Rectangle 2592"/>
            <p:cNvSpPr/>
            <p:nvPr/>
          </p:nvSpPr>
          <p:spPr>
            <a:xfrm>
              <a:off x="7773289" y="314605"/>
              <a:ext cx="228232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𝒇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4" name="Rectangle 2593"/>
            <p:cNvSpPr/>
            <p:nvPr/>
          </p:nvSpPr>
          <p:spPr>
            <a:xfrm>
              <a:off x="8030845" y="314605"/>
              <a:ext cx="302822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5" name="Rectangle 2594"/>
            <p:cNvSpPr/>
            <p:nvPr/>
          </p:nvSpPr>
          <p:spPr>
            <a:xfrm>
              <a:off x="8341741" y="314605"/>
              <a:ext cx="728880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6" name="Rectangle 2595"/>
            <p:cNvSpPr/>
            <p:nvPr/>
          </p:nvSpPr>
          <p:spPr>
            <a:xfrm>
              <a:off x="8890381" y="314605"/>
              <a:ext cx="777121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7" name="Rectangle 2596"/>
            <p:cNvSpPr/>
            <p:nvPr/>
          </p:nvSpPr>
          <p:spPr>
            <a:xfrm>
              <a:off x="9472549" y="289751"/>
              <a:ext cx="40538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8" name="Rectangle 2597"/>
            <p:cNvSpPr/>
            <p:nvPr/>
          </p:nvSpPr>
          <p:spPr>
            <a:xfrm>
              <a:off x="9778873" y="314605"/>
              <a:ext cx="254175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𝑪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0" name="Rectangle 2599"/>
            <p:cNvSpPr/>
            <p:nvPr/>
          </p:nvSpPr>
          <p:spPr>
            <a:xfrm>
              <a:off x="10365994" y="314605"/>
              <a:ext cx="728880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1" name="Rectangle 2600"/>
            <p:cNvSpPr/>
            <p:nvPr/>
          </p:nvSpPr>
          <p:spPr>
            <a:xfrm>
              <a:off x="10914634" y="314605"/>
              <a:ext cx="251743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𝒑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2" name="Rectangle 2601"/>
            <p:cNvSpPr/>
            <p:nvPr/>
          </p:nvSpPr>
          <p:spPr>
            <a:xfrm>
              <a:off x="11103610" y="314605"/>
              <a:ext cx="259040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>
                  <a:solidFill>
                    <a:srgbClr val="313198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𝑭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3" name="Rectangle 2602"/>
            <p:cNvSpPr/>
            <p:nvPr/>
          </p:nvSpPr>
          <p:spPr>
            <a:xfrm>
              <a:off x="4856353" y="751863"/>
              <a:ext cx="472272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4" name="Rectangle 2603"/>
            <p:cNvSpPr/>
            <p:nvPr/>
          </p:nvSpPr>
          <p:spPr>
            <a:xfrm>
              <a:off x="5212969" y="751863"/>
              <a:ext cx="236136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6" name="Rectangle 2605"/>
            <p:cNvSpPr/>
            <p:nvPr/>
          </p:nvSpPr>
          <p:spPr>
            <a:xfrm>
              <a:off x="5746369" y="751863"/>
              <a:ext cx="236136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7" name="Rectangle 2606"/>
            <p:cNvSpPr/>
            <p:nvPr/>
          </p:nvSpPr>
          <p:spPr>
            <a:xfrm>
              <a:off x="5923153" y="751863"/>
              <a:ext cx="472272" cy="47227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pic>
          <p:nvPicPr>
            <p:cNvPr id="28" name="Picture 26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007405" y="2092468"/>
              <a:ext cx="3327975" cy="1181099"/>
            </a:xfrm>
            <a:prstGeom prst="rect">
              <a:avLst/>
            </a:prstGeom>
          </p:spPr>
        </p:pic>
        <p:pic>
          <p:nvPicPr>
            <p:cNvPr id="29" name="Picture 26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23325" y="751863"/>
              <a:ext cx="1741525" cy="1181100"/>
            </a:xfrm>
            <a:prstGeom prst="rect">
              <a:avLst/>
            </a:prstGeom>
          </p:spPr>
        </p:pic>
        <p:pic>
          <p:nvPicPr>
            <p:cNvPr id="30" name="Picture 26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785867" y="602526"/>
              <a:ext cx="4135979" cy="1432409"/>
            </a:xfrm>
            <a:prstGeom prst="rect">
              <a:avLst/>
            </a:prstGeom>
          </p:spPr>
        </p:pic>
        <p:sp>
          <p:nvSpPr>
            <p:cNvPr id="31" name="Rectangle 2613"/>
            <p:cNvSpPr/>
            <p:nvPr/>
          </p:nvSpPr>
          <p:spPr>
            <a:xfrm>
              <a:off x="4442460" y="4013926"/>
              <a:ext cx="319530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𝑄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2" name="Rectangle 2614"/>
            <p:cNvSpPr/>
            <p:nvPr/>
          </p:nvSpPr>
          <p:spPr>
            <a:xfrm>
              <a:off x="4791710" y="4013926"/>
              <a:ext cx="353090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5" name="Rectangle 2617"/>
            <p:cNvSpPr/>
            <p:nvPr/>
          </p:nvSpPr>
          <p:spPr>
            <a:xfrm>
              <a:off x="5155946" y="4252212"/>
              <a:ext cx="300837" cy="472272"/>
            </a:xfrm>
            <a:prstGeom prst="rect">
              <a:avLst/>
            </a:prstGeom>
            <a:ln>
              <a:noFill/>
            </a:ln>
          </p:spPr>
          <p:txBody>
            <a:bodyPr vert="eaVert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36" name="Rectangle 2618"/>
            <p:cNvSpPr/>
            <p:nvPr/>
          </p:nvSpPr>
          <p:spPr>
            <a:xfrm>
              <a:off x="5491226" y="4013926"/>
              <a:ext cx="353090" cy="4726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1" name="Rectangle 2623"/>
            <p:cNvSpPr/>
            <p:nvPr/>
          </p:nvSpPr>
          <p:spPr>
            <a:xfrm>
              <a:off x="6122162" y="3791608"/>
              <a:ext cx="281946" cy="472272"/>
            </a:xfrm>
            <a:prstGeom prst="rect">
              <a:avLst/>
            </a:prstGeom>
            <a:ln>
              <a:noFill/>
            </a:ln>
          </p:spPr>
          <p:txBody>
            <a:bodyPr vert="eaVert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2" name="Rectangle 2624"/>
            <p:cNvSpPr/>
            <p:nvPr/>
          </p:nvSpPr>
          <p:spPr>
            <a:xfrm>
              <a:off x="5983478" y="4252212"/>
              <a:ext cx="300837" cy="4722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kern="10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𝑅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7" name="Rectangle 2630"/>
            <p:cNvSpPr/>
            <p:nvPr/>
          </p:nvSpPr>
          <p:spPr>
            <a:xfrm>
              <a:off x="10445496" y="3669982"/>
              <a:ext cx="1221017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8" name="Rectangle 2631"/>
            <p:cNvSpPr/>
            <p:nvPr/>
          </p:nvSpPr>
          <p:spPr>
            <a:xfrm>
              <a:off x="11364722" y="3669982"/>
              <a:ext cx="812795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5590250" y="4523152"/>
          <a:ext cx="3816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6" imgW="41452800" imgH="10972800" progId="Equation.DSMT4">
                  <p:embed/>
                </p:oleObj>
              </mc:Choice>
              <mc:Fallback>
                <p:oleObj name="Equation" r:id="rId6" imgW="41452800" imgH="10972800" progId="Equation.DSMT4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0250" y="4523152"/>
                        <a:ext cx="38163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8176" y="214155"/>
            <a:ext cx="8996548" cy="1325563"/>
          </a:xfrm>
        </p:spPr>
        <p:txBody>
          <a:bodyPr>
            <a:normAutofit/>
          </a:bodyPr>
          <a:lstStyle/>
          <a:p>
            <a:r>
              <a:rPr lang="zh-CN" altLang="en-US" kern="100" dirty="0">
                <a:solidFill>
                  <a:srgbClr val="000000"/>
                </a:solidFill>
                <a:effectLst/>
                <a:cs typeface="楷体" panose="02010609060101010101" pitchFamily="49" charset="-122"/>
              </a:rPr>
              <a:t>六、</a:t>
            </a:r>
            <a:r>
              <a:rPr lang="zh-CN" altLang="zh-CN" kern="100" dirty="0">
                <a:solidFill>
                  <a:srgbClr val="000000"/>
                </a:solidFill>
                <a:effectLst/>
                <a:cs typeface="楷体" panose="02010609060101010101" pitchFamily="49" charset="-122"/>
              </a:rPr>
              <a:t>阻抗中的功</a:t>
            </a:r>
            <a:r>
              <a:rPr lang="zh-CN" altLang="en-US" kern="100" dirty="0">
                <a:solidFill>
                  <a:srgbClr val="000000"/>
                </a:solidFill>
                <a:effectLst/>
                <a:cs typeface="楷体" panose="02010609060101010101" pitchFamily="49" charset="-122"/>
              </a:rPr>
              <a:t>率</a:t>
            </a:r>
            <a:r>
              <a:rPr lang="zh-CN" altLang="zh-CN" kern="100" dirty="0">
                <a:solidFill>
                  <a:srgbClr val="000000"/>
                </a:solidFill>
                <a:effectLst/>
                <a:cs typeface="楷体" panose="02010609060101010101" pitchFamily="49" charset="-122"/>
              </a:rPr>
              <a:t>与能</a:t>
            </a:r>
            <a:r>
              <a:rPr lang="zh-CN" altLang="en-US" kern="100" dirty="0">
                <a:solidFill>
                  <a:srgbClr val="000000"/>
                </a:solidFill>
                <a:effectLst/>
                <a:cs typeface="楷体" panose="02010609060101010101" pitchFamily="49" charset="-122"/>
              </a:rPr>
              <a:t>量</a:t>
            </a:r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347877" y="1214214"/>
          <a:ext cx="6794297" cy="1445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2" imgW="81686400" imgH="17373600" progId="Equation.DSMT4">
                  <p:embed/>
                </p:oleObj>
              </mc:Choice>
              <mc:Fallback>
                <p:oleObj name="Equation" r:id="rId2" imgW="81686400" imgH="1737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877" y="1214214"/>
                        <a:ext cx="6794297" cy="1445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98468" y="4417575"/>
            <a:ext cx="101840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平均功率又叫有功功率，为复功率的实部，是负载电阻消耗的功率，单位为</a:t>
            </a:r>
            <a:r>
              <a:rPr lang="en-US" altLang="zh-CN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；无功功率是复功率的虚部，是电感、电容存储再释放的功率，单位为</a:t>
            </a:r>
            <a:r>
              <a:rPr lang="en-US" altLang="zh-CN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var</a:t>
            </a:r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；视在功率是复功率的模</a:t>
            </a:r>
            <a:r>
              <a:rPr lang="zh-CN" altLang="en-US" sz="2400" b="0" i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单位为</a:t>
            </a:r>
            <a:r>
              <a:rPr lang="en-US" altLang="zh-CN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VA</a:t>
            </a:r>
            <a:endParaRPr lang="en-US" altLang="zh-CN" sz="2400" b="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58785" y="2623446"/>
            <a:ext cx="3207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平均功率</a:t>
            </a:r>
            <a:r>
              <a:rPr lang="en-US" altLang="zh-CN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2698550" y="2559960"/>
          <a:ext cx="60801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4" imgW="81076800" imgH="9448800" progId="Equation.DSMT4">
                  <p:embed/>
                </p:oleObj>
              </mc:Choice>
              <mc:Fallback>
                <p:oleObj name="Equation" r:id="rId4" imgW="81076800" imgH="944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50" y="2559960"/>
                        <a:ext cx="60801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/>
        </p:nvGraphicFramePr>
        <p:xfrm>
          <a:off x="10262424" y="2745399"/>
          <a:ext cx="1244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6" imgW="14935200" imgH="4267200" progId="Equation.DSMT4">
                  <p:embed/>
                </p:oleObj>
              </mc:Choice>
              <mc:Fallback>
                <p:oleObj name="Equation" r:id="rId6" imgW="14935200" imgH="426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2424" y="2745399"/>
                        <a:ext cx="1244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4745026" y="5560060"/>
          <a:ext cx="1781454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8" imgW="927100" imgH="279400" progId="Equation.DSMT4">
                  <p:embed/>
                </p:oleObj>
              </mc:Choice>
              <mc:Fallback>
                <p:oleObj name="Equation" r:id="rId8" imgW="927100" imgH="279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26" y="5560060"/>
                        <a:ext cx="1781454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8778675" y="2694599"/>
            <a:ext cx="1966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功率因数</a:t>
            </a:r>
            <a:r>
              <a:rPr lang="zh-CN" altLang="en-US" sz="2400" dirty="0">
                <a:solidFill>
                  <a:schemeClr val="tx2"/>
                </a:solidFill>
              </a:rPr>
              <a:t>：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32" name="Object 13"/>
          <p:cNvGraphicFramePr>
            <a:graphicFrameLocks noChangeAspect="1"/>
          </p:cNvGraphicFramePr>
          <p:nvPr/>
        </p:nvGraphicFramePr>
        <p:xfrm>
          <a:off x="1306313" y="3880299"/>
          <a:ext cx="464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0" imgW="55778400" imgH="5791200" progId="Equation.DSMT4">
                  <p:embed/>
                </p:oleObj>
              </mc:Choice>
              <mc:Fallback>
                <p:oleObj name="Equation" r:id="rId10" imgW="55778400" imgH="5791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313" y="3880299"/>
                        <a:ext cx="4648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58785" y="3347997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另一种得出平均功率的方法：复功率</a:t>
            </a:r>
            <a:endParaRPr lang="zh-CN" altLang="en-US" sz="2400" dirty="0"/>
          </a:p>
        </p:txBody>
      </p:sp>
      <p:cxnSp>
        <p:nvCxnSpPr>
          <p:cNvPr id="11" name="连接符: 肘形 9"/>
          <p:cNvCxnSpPr/>
          <p:nvPr/>
        </p:nvCxnSpPr>
        <p:spPr>
          <a:xfrm>
            <a:off x="6676152" y="3065891"/>
            <a:ext cx="656111" cy="34388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332262" y="3178947"/>
            <a:ext cx="4311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pitchFamily="49" charset="-122"/>
              </a:rPr>
              <a:t>阻抗</a:t>
            </a:r>
            <a:r>
              <a:rPr lang="zh-CN" altLang="en-US" kern="100" dirty="0"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楷体" panose="02010609060101010101" pitchFamily="49" charset="-122"/>
              </a:rPr>
              <a:t>实部（在    不好表示时比较实用）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852936" y="3229747"/>
          <a:ext cx="244195" cy="26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12" imgW="3048000" imgH="4267200" progId="Equation.DSMT4">
                  <p:embed/>
                </p:oleObj>
              </mc:Choice>
              <mc:Fallback>
                <p:oleObj name="Equation" r:id="rId12" imgW="3048000" imgH="42672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852936" y="3229747"/>
                        <a:ext cx="244195" cy="26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5314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纯电阻电路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纯电抗电路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671822" y="2509042"/>
          <a:ext cx="3508510" cy="88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2" imgW="39928800" imgH="10058400" progId="Equation.DSMT4">
                  <p:embed/>
                </p:oleObj>
              </mc:Choice>
              <mc:Fallback>
                <p:oleObj name="Equation" r:id="rId2" imgW="39928800" imgH="10058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822" y="2509042"/>
                        <a:ext cx="3508510" cy="883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732953" y="4727988"/>
          <a:ext cx="782143" cy="55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4" imgW="7315200" imgH="5181600" progId="Equation.DSMT4">
                  <p:embed/>
                </p:oleObj>
              </mc:Choice>
              <mc:Fallback>
                <p:oleObj name="Equation" r:id="rId4" imgW="7315200" imgH="5181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953" y="4727988"/>
                        <a:ext cx="782143" cy="5556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32" y="2377660"/>
            <a:ext cx="4267232" cy="20300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4" y="4249835"/>
            <a:ext cx="4223887" cy="18745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4" y="681037"/>
            <a:ext cx="3458500" cy="187450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018532" y="1311338"/>
            <a:ext cx="3272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n-ea"/>
              </a:rPr>
              <a:t>电阻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4661" y="4803191"/>
            <a:ext cx="615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（因为没有电阻消耗功率）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942666" y="365125"/>
            <a:ext cx="9411133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两种特殊情况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2666" y="365125"/>
            <a:ext cx="9411133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最大平均功率传输定理</a:t>
            </a:r>
            <a:endParaRPr lang="zh-CN" altLang="en-US" sz="3600" dirty="0"/>
          </a:p>
        </p:txBody>
      </p:sp>
      <p:grpSp>
        <p:nvGrpSpPr>
          <p:cNvPr id="4" name="Group 39"/>
          <p:cNvGrpSpPr/>
          <p:nvPr/>
        </p:nvGrpSpPr>
        <p:grpSpPr bwMode="auto">
          <a:xfrm>
            <a:off x="1468004" y="1684522"/>
            <a:ext cx="4802188" cy="2208213"/>
            <a:chOff x="340" y="2157"/>
            <a:chExt cx="3025" cy="1391"/>
          </a:xfrm>
        </p:grpSpPr>
        <p:sp>
          <p:nvSpPr>
            <p:cNvPr id="5" name="Line 17"/>
            <p:cNvSpPr>
              <a:spLocks noChangeShapeType="1"/>
            </p:cNvSpPr>
            <p:nvPr/>
          </p:nvSpPr>
          <p:spPr bwMode="auto">
            <a:xfrm>
              <a:off x="838" y="2561"/>
              <a:ext cx="129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Oval 18"/>
            <p:cNvSpPr>
              <a:spLocks noChangeArrowheads="1"/>
            </p:cNvSpPr>
            <p:nvPr/>
          </p:nvSpPr>
          <p:spPr bwMode="auto">
            <a:xfrm>
              <a:off x="681" y="2887"/>
              <a:ext cx="313" cy="299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474" y="2532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sym typeface="Symbol" panose="05050102010706020507" pitchFamily="18" charset="2"/>
                </a:rPr>
                <a:t>+</a:t>
              </a:r>
              <a:endParaRPr lang="en-US" altLang="zh-CN">
                <a:solidFill>
                  <a:schemeClr val="tx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474" y="308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sym typeface="Symbol" panose="05050102010706020507" pitchFamily="18" charset="2"/>
                </a:rPr>
                <a:t>_</a:t>
              </a:r>
              <a:endParaRPr lang="en-US" altLang="zh-CN">
                <a:solidFill>
                  <a:schemeClr val="tx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9" name="Line 21"/>
            <p:cNvSpPr>
              <a:spLocks noChangeShapeType="1"/>
            </p:cNvSpPr>
            <p:nvPr/>
          </p:nvSpPr>
          <p:spPr bwMode="auto">
            <a:xfrm>
              <a:off x="1808" y="2561"/>
              <a:ext cx="21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>
              <a:off x="838" y="3522"/>
              <a:ext cx="12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1" name="Object 23"/>
            <p:cNvGraphicFramePr>
              <a:graphicFrameLocks noChangeAspect="1"/>
            </p:cNvGraphicFramePr>
            <p:nvPr/>
          </p:nvGraphicFramePr>
          <p:xfrm>
            <a:off x="1808" y="2619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公式" r:id="rId2" imgW="127000" imgH="190500" progId="Equation.3">
                    <p:embed/>
                  </p:oleObj>
                </mc:Choice>
                <mc:Fallback>
                  <p:oleObj name="公式" r:id="rId2" imgW="127000" imgH="1905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8" y="2619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4"/>
            <p:cNvGraphicFramePr>
              <a:graphicFrameLocks noChangeAspect="1"/>
            </p:cNvGraphicFramePr>
            <p:nvPr/>
          </p:nvGraphicFramePr>
          <p:xfrm>
            <a:off x="340" y="2892"/>
            <a:ext cx="29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公式" r:id="rId4" imgW="254000" imgH="241300" progId="Equation.3">
                    <p:embed/>
                  </p:oleObj>
                </mc:Choice>
                <mc:Fallback>
                  <p:oleObj name="公式" r:id="rId4" imgW="254000" imgH="2413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892"/>
                          <a:ext cx="29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Oval 25"/>
            <p:cNvSpPr>
              <a:spLocks noChangeArrowheads="1"/>
            </p:cNvSpPr>
            <p:nvPr/>
          </p:nvSpPr>
          <p:spPr bwMode="auto">
            <a:xfrm>
              <a:off x="1688" y="3480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Line 26"/>
            <p:cNvSpPr>
              <a:spLocks noChangeShapeType="1"/>
            </p:cNvSpPr>
            <p:nvPr/>
          </p:nvSpPr>
          <p:spPr bwMode="auto">
            <a:xfrm>
              <a:off x="838" y="2561"/>
              <a:ext cx="0" cy="9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1180" y="2447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Line 28"/>
            <p:cNvSpPr>
              <a:spLocks noChangeShapeType="1"/>
            </p:cNvSpPr>
            <p:nvPr/>
          </p:nvSpPr>
          <p:spPr bwMode="auto">
            <a:xfrm>
              <a:off x="2129" y="2561"/>
              <a:ext cx="0" cy="9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Oval 29"/>
            <p:cNvSpPr>
              <a:spLocks noChangeArrowheads="1"/>
            </p:cNvSpPr>
            <p:nvPr/>
          </p:nvSpPr>
          <p:spPr bwMode="auto">
            <a:xfrm>
              <a:off x="1688" y="2532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2026" y="2959"/>
              <a:ext cx="214" cy="22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graphicFrame>
          <p:nvGraphicFramePr>
            <p:cNvPr id="20" name="Object 31"/>
            <p:cNvGraphicFramePr>
              <a:graphicFrameLocks noChangeAspect="1"/>
            </p:cNvGraphicFramePr>
            <p:nvPr/>
          </p:nvGraphicFramePr>
          <p:xfrm>
            <a:off x="801" y="2157"/>
            <a:ext cx="114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公式" r:id="rId6" imgW="901065" imgH="228600" progId="Equation.3">
                    <p:embed/>
                  </p:oleObj>
                </mc:Choice>
                <mc:Fallback>
                  <p:oleObj name="公式" r:id="rId6" imgW="901065" imgH="228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" y="2157"/>
                          <a:ext cx="1146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2"/>
            <p:cNvGraphicFramePr>
              <a:graphicFrameLocks noChangeAspect="1"/>
            </p:cNvGraphicFramePr>
            <p:nvPr/>
          </p:nvGraphicFramePr>
          <p:xfrm>
            <a:off x="2154" y="2659"/>
            <a:ext cx="1211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公式" r:id="rId8" imgW="951865" imgH="215900" progId="Equation.3">
                    <p:embed/>
                  </p:oleObj>
                </mc:Choice>
                <mc:Fallback>
                  <p:oleObj name="公式" r:id="rId8" imgW="951865" imgH="2159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659"/>
                          <a:ext cx="1211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1812925" y="4627563"/>
          <a:ext cx="2860015" cy="128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Equation" r:id="rId10" imgW="28346400" imgH="10972800" progId="Equation.DSMT4">
                  <p:embed/>
                </p:oleObj>
              </mc:Choice>
              <mc:Fallback>
                <p:oleObj name="Equation" r:id="rId10" imgW="28346400" imgH="1097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4627563"/>
                        <a:ext cx="2860015" cy="1286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1771650" y="4076700"/>
          <a:ext cx="23987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Equation" r:id="rId12" imgW="1524000" imgH="254000" progId="Equation.DSMT4">
                  <p:embed/>
                </p:oleObj>
              </mc:Choice>
              <mc:Fallback>
                <p:oleObj name="Equation" r:id="rId12" imgW="15240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4076700"/>
                        <a:ext cx="2398713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4262438" y="4092575"/>
          <a:ext cx="43497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Equation" r:id="rId14" imgW="44805600" imgH="5486400" progId="Equation.DSMT4">
                  <p:embed/>
                </p:oleObj>
              </mc:Choice>
              <mc:Fallback>
                <p:oleObj name="Equation" r:id="rId14" imgW="44805600" imgH="548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4092575"/>
                        <a:ext cx="43497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531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7533" y="490047"/>
            <a:ext cx="9507187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例七：设计方框内的电路，使</a:t>
            </a:r>
            <a:r>
              <a:rPr lang="en-US" altLang="zh-CN" sz="3600" i="1" dirty="0"/>
              <a:t>R</a:t>
            </a:r>
            <a:r>
              <a:rPr lang="en-US" altLang="zh-CN" sz="1800" b="1" i="1" dirty="0"/>
              <a:t>L</a:t>
            </a:r>
            <a:r>
              <a:rPr lang="zh-CN" altLang="en-US" sz="3600" dirty="0"/>
              <a:t>上的平均功率最大。</a:t>
            </a:r>
            <a:endParaRPr lang="zh-CN" altLang="en-US" sz="3600" dirty="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82" y="1610430"/>
            <a:ext cx="4580919" cy="2384938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1152555" y="2011229"/>
            <a:ext cx="537361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思路：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、对除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en-US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之外的电路进行戴维南等效；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、如下图所示添加电路，这个电路可以调节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o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的实部和虚部，使                               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、根据                                列出方程组，计算出电感、电容值，如果出现负值则将电感电容交换位置重新计算。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14" name="Object 7"/>
          <p:cNvGraphicFramePr>
            <a:graphicFrameLocks noChangeAspect="1"/>
          </p:cNvGraphicFramePr>
          <p:nvPr/>
        </p:nvGraphicFramePr>
        <p:xfrm>
          <a:off x="8592229" y="1152828"/>
          <a:ext cx="23987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524000" imgH="254000" progId="Equation.DSMT4">
                  <p:embed/>
                </p:oleObj>
              </mc:Choice>
              <mc:Fallback>
                <p:oleObj name="Equation" r:id="rId3" imgW="15240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2229" y="1152828"/>
                        <a:ext cx="2398713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" name="图片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83" y="3262126"/>
            <a:ext cx="4131319" cy="1804087"/>
          </a:xfrm>
          <a:prstGeom prst="rect">
            <a:avLst/>
          </a:prstGeom>
        </p:spPr>
      </p:pic>
      <p:graphicFrame>
        <p:nvGraphicFramePr>
          <p:cNvPr id="115" name="Object 7"/>
          <p:cNvGraphicFramePr>
            <a:graphicFrameLocks noChangeAspect="1"/>
          </p:cNvGraphicFramePr>
          <p:nvPr/>
        </p:nvGraphicFramePr>
        <p:xfrm>
          <a:off x="3566281" y="2906437"/>
          <a:ext cx="1950768" cy="424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6" imgW="1524000" imgH="254000" progId="Equation.DSMT4">
                  <p:embed/>
                </p:oleObj>
              </mc:Choice>
              <mc:Fallback>
                <p:oleObj name="Equation" r:id="rId6" imgW="15240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281" y="2906437"/>
                        <a:ext cx="1950768" cy="424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7"/>
          <p:cNvGraphicFramePr>
            <a:graphicFrameLocks noChangeAspect="1"/>
          </p:cNvGraphicFramePr>
          <p:nvPr/>
        </p:nvGraphicFramePr>
        <p:xfrm>
          <a:off x="2161308" y="5043603"/>
          <a:ext cx="2004522" cy="436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1524000" imgH="254000" progId="Equation.DSMT4">
                  <p:embed/>
                </p:oleObj>
              </mc:Choice>
              <mc:Fallback>
                <p:oleObj name="Equation" r:id="rId7" imgW="1524000" imgH="254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308" y="5043603"/>
                        <a:ext cx="2004522" cy="436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5315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3588" y="1617632"/>
            <a:ext cx="10515600" cy="4351338"/>
          </a:xfrm>
        </p:spPr>
        <p:txBody>
          <a:bodyPr/>
          <a:lstStyle/>
          <a:p>
            <a:r>
              <a:rPr lang="zh-CN" altLang="en-US" sz="2800" dirty="0"/>
              <a:t>在多个</a:t>
            </a:r>
            <a:r>
              <a:rPr lang="zh-CN" altLang="en-US" sz="2800" dirty="0">
                <a:solidFill>
                  <a:srgbClr val="FF0000"/>
                </a:solidFill>
              </a:rPr>
              <a:t>相同</a:t>
            </a:r>
            <a:r>
              <a:rPr lang="zh-CN" altLang="en-US" sz="2800" dirty="0"/>
              <a:t>角频率正弦激励下，叠加定理不适用于平均功率，只适用于电压、电流的相量叠加。</a:t>
            </a:r>
            <a:endParaRPr lang="zh-CN" altLang="en-US" sz="2800" dirty="0"/>
          </a:p>
          <a:p>
            <a:endParaRPr lang="en-US" altLang="zh-CN" sz="2800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在多个</a:t>
            </a:r>
            <a:r>
              <a:rPr lang="zh-CN" altLang="en-US" sz="2800" dirty="0">
                <a:solidFill>
                  <a:srgbClr val="FF0000"/>
                </a:solidFill>
              </a:rPr>
              <a:t>不同</a:t>
            </a:r>
            <a:r>
              <a:rPr lang="zh-CN" altLang="en-US" sz="2800" dirty="0"/>
              <a:t>角频率正弦激励下，叠加定理反而适用于平均功率。</a:t>
            </a:r>
            <a:endParaRPr lang="zh-CN" alt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876300" y="681037"/>
            <a:ext cx="9269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3600" b="0" dirty="0">
                <a:latin typeface="楷体" panose="02010609060101010101" pitchFamily="49" charset="-122"/>
                <a:ea typeface="楷体" panose="02010609060101010101" pitchFamily="49" charset="-122"/>
              </a:rPr>
              <a:t>平均功率的叠加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25748" y="2467123"/>
            <a:ext cx="7505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70C0"/>
                </a:solidFill>
              </a:rPr>
              <a:t>平均功率</a:t>
            </a:r>
            <a:r>
              <a:rPr lang="en-US" altLang="zh-CN" sz="2400" dirty="0">
                <a:solidFill>
                  <a:srgbClr val="0070C0"/>
                </a:solidFill>
              </a:rPr>
              <a:t>:  </a:t>
            </a:r>
            <a:r>
              <a:rPr lang="en-US" altLang="zh-CN" sz="2400" i="1" dirty="0">
                <a:solidFill>
                  <a:srgbClr val="0070C0"/>
                </a:solidFill>
              </a:rPr>
              <a:t>P</a:t>
            </a:r>
            <a:r>
              <a:rPr lang="en-US" altLang="zh-CN" sz="2400" dirty="0">
                <a:solidFill>
                  <a:srgbClr val="0070C0"/>
                </a:solidFill>
              </a:rPr>
              <a:t>=</a:t>
            </a:r>
            <a:r>
              <a:rPr lang="en-US" altLang="zh-CN" sz="2400" i="1" dirty="0" err="1">
                <a:solidFill>
                  <a:srgbClr val="0070C0"/>
                </a:solidFill>
              </a:rPr>
              <a:t>UI</a:t>
            </a:r>
            <a:r>
              <a:rPr lang="en-US" altLang="zh-CN" sz="2400" dirty="0" err="1">
                <a:solidFill>
                  <a:srgbClr val="0070C0"/>
                </a:solidFill>
              </a:rPr>
              <a:t>cos</a:t>
            </a:r>
            <a:r>
              <a:rPr lang="en-US" altLang="zh-CN" sz="2400" i="1" dirty="0" err="1">
                <a:solidFill>
                  <a:srgbClr val="0070C0"/>
                </a:solidFill>
                <a:latin typeface="Symbol" panose="05050102010706020507" pitchFamily="18" charset="2"/>
              </a:rPr>
              <a:t>j</a:t>
            </a:r>
            <a:r>
              <a:rPr lang="en-US" altLang="zh-CN" sz="2400" i="1" dirty="0">
                <a:solidFill>
                  <a:srgbClr val="0070C0"/>
                </a:solidFill>
                <a:latin typeface="Symbol" panose="05050102010706020507" pitchFamily="18" charset="2"/>
              </a:rPr>
              <a:t>  </a:t>
            </a:r>
            <a:r>
              <a:rPr lang="zh-CN" altLang="en-US" sz="2400" dirty="0">
                <a:solidFill>
                  <a:srgbClr val="0070C0"/>
                </a:solidFill>
                <a:latin typeface="Symbol" panose="05050102010706020507" pitchFamily="18" charset="2"/>
              </a:rPr>
              <a:t>（</a:t>
            </a:r>
            <a:r>
              <a:rPr lang="en-US" altLang="zh-CN" sz="2400" i="1" dirty="0">
                <a:solidFill>
                  <a:srgbClr val="0070C0"/>
                </a:solidFill>
                <a:sym typeface="Symbol" panose="05050102010706020507" pitchFamily="18" charset="2"/>
              </a:rPr>
              <a:t> </a:t>
            </a:r>
            <a:r>
              <a:rPr lang="en-US" altLang="zh-CN" sz="2400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en-US" altLang="zh-CN" sz="2400" i="1" dirty="0" err="1">
                <a:solidFill>
                  <a:srgbClr val="0070C0"/>
                </a:solidFill>
                <a:latin typeface="Symbol" panose="05050102010706020507" pitchFamily="18" charset="2"/>
              </a:rPr>
              <a:t>y</a:t>
            </a:r>
            <a:r>
              <a:rPr lang="en-US" altLang="zh-CN" sz="2400" i="1" baseline="-25000" dirty="0" err="1">
                <a:solidFill>
                  <a:srgbClr val="0070C0"/>
                </a:solidFill>
                <a:sym typeface="Symbol" panose="05050102010706020507" pitchFamily="18" charset="2"/>
              </a:rPr>
              <a:t>u</a:t>
            </a:r>
            <a:r>
              <a:rPr lang="en-US" altLang="zh-CN" sz="2400" i="1" dirty="0">
                <a:solidFill>
                  <a:srgbClr val="0070C0"/>
                </a:solidFill>
                <a:latin typeface="楷体" panose="02010609060101010101" pitchFamily="49" charset="-122"/>
                <a:sym typeface="Symbol" panose="05050102010706020507" pitchFamily="18" charset="2"/>
              </a:rPr>
              <a:t>- </a:t>
            </a:r>
            <a:r>
              <a:rPr lang="en-US" altLang="zh-CN" sz="2400" i="1" dirty="0" err="1">
                <a:solidFill>
                  <a:srgbClr val="0070C0"/>
                </a:solidFill>
                <a:latin typeface="Symbol" panose="05050102010706020507" pitchFamily="18" charset="2"/>
              </a:rPr>
              <a:t>y</a:t>
            </a:r>
            <a:r>
              <a:rPr lang="en-US" altLang="zh-CN" sz="2400" i="1" baseline="-25000" dirty="0" err="1">
                <a:solidFill>
                  <a:srgbClr val="0070C0"/>
                </a:solidFill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）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graphicFrame>
        <p:nvGraphicFramePr>
          <p:cNvPr id="6" name="Object 39"/>
          <p:cNvGraphicFramePr>
            <a:graphicFrameLocks noChangeAspect="1"/>
          </p:cNvGraphicFramePr>
          <p:nvPr/>
        </p:nvGraphicFramePr>
        <p:xfrm>
          <a:off x="1406267" y="4474309"/>
          <a:ext cx="51562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2" imgW="3505200" imgH="254000" progId="Equation.3">
                  <p:embed/>
                </p:oleObj>
              </mc:Choice>
              <mc:Fallback>
                <p:oleObj name="公式" r:id="rId2" imgW="3505200" imgH="2540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267" y="4474309"/>
                        <a:ext cx="51562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0"/>
          <p:cNvGraphicFramePr>
            <a:graphicFrameLocks noChangeAspect="1"/>
          </p:cNvGraphicFramePr>
          <p:nvPr/>
        </p:nvGraphicFramePr>
        <p:xfrm>
          <a:off x="1391186" y="3598148"/>
          <a:ext cx="518636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4" imgW="3543300" imgH="495300" progId="Equation.3">
                  <p:embed/>
                </p:oleObj>
              </mc:Choice>
              <mc:Fallback>
                <p:oleObj name="公式" r:id="rId4" imgW="3543300" imgH="4953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186" y="3598148"/>
                        <a:ext cx="5186363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3"/>
          <p:cNvGraphicFramePr>
            <a:graphicFrameLocks noChangeAspect="1"/>
          </p:cNvGraphicFramePr>
          <p:nvPr/>
        </p:nvGraphicFramePr>
        <p:xfrm>
          <a:off x="1867231" y="5661477"/>
          <a:ext cx="28225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6" imgW="1816100" imgH="330200" progId="Equation.3">
                  <p:embed/>
                </p:oleObj>
              </mc:Choice>
              <mc:Fallback>
                <p:oleObj name="公式" r:id="rId6" imgW="1816100" imgH="330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231" y="5661477"/>
                        <a:ext cx="28225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4"/>
          <p:cNvGraphicFramePr>
            <a:graphicFrameLocks noChangeAspect="1"/>
          </p:cNvGraphicFramePr>
          <p:nvPr/>
        </p:nvGraphicFramePr>
        <p:xfrm>
          <a:off x="1902156" y="5028439"/>
          <a:ext cx="27876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8" imgW="2006600" imgH="330200" progId="Equation.3">
                  <p:embed/>
                </p:oleObj>
              </mc:Choice>
              <mc:Fallback>
                <p:oleObj name="公式" r:id="rId8" imgW="2006600" imgH="330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156" y="5028439"/>
                        <a:ext cx="27876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9"/>
          <p:cNvGraphicFramePr>
            <a:graphicFrameLocks noChangeAspect="1"/>
          </p:cNvGraphicFramePr>
          <p:nvPr/>
        </p:nvGraphicFramePr>
        <p:xfrm>
          <a:off x="5597010" y="5137120"/>
          <a:ext cx="20732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10" imgW="939800" imgH="419100" progId="Equation.3">
                  <p:embed/>
                </p:oleObj>
              </mc:Choice>
              <mc:Fallback>
                <p:oleObj name="公式" r:id="rId10" imgW="939800" imgH="4191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010" y="5137120"/>
                        <a:ext cx="2073275" cy="9604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337463" y="5388739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70C0"/>
                </a:solidFill>
              </a:rPr>
              <a:t>有效值：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594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5315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92877" y="1690688"/>
            <a:ext cx="690550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谢谢大家</a:t>
            </a:r>
            <a:endParaRPr lang="zh-CN" altLang="en-US" sz="7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93521" y="3588804"/>
            <a:ext cx="3829794" cy="37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1005" algn="ctr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solidFill>
                  <a:srgbClr val="2E75B6"/>
                </a:solidFill>
                <a:effectLst/>
                <a:latin typeface="楷体" panose="02010609060101010101" pitchFamily="49" charset="-122"/>
                <a:ea typeface="Calibri" panose="020F0502020204030204" charset="0"/>
                <a:cs typeface="华文楷体" panose="02010600040101010101" pitchFamily="2" charset="-122"/>
              </a:rPr>
              <a:t>2023.6.19</a:t>
            </a:r>
            <a:endParaRPr lang="zh-CN" altLang="zh-CN" sz="1000" kern="100" dirty="0">
              <a:solidFill>
                <a:srgbClr val="000000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6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6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6"/>
  <p:tag name="KSO_WM_TEMPLATE_MASTER_THUMB_INDEX" val="12"/>
  <p:tag name="KSO_WM_TEMPLATE_THUMBS_INDEX" val="1、4、7、8、10、11、12、13、15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18768_2*i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18768_2*i*2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768_2*i*3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768_2*a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768_2*b*1"/>
  <p:tag name="KSO_WM_TEMPLATE_CATEGORY" val="diagram"/>
  <p:tag name="KSO_WM_TEMPLATE_INDEX" val="20218768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8768_2*l_h_i*1_1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768_2*l_h_f*1_1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8768_2*l_h_i*1_1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8768_2*l_h_i*1_2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768_2*l_h_f*1_2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8768_2*l_h_i*1_2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8768_2*l_h_i*1_3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768_2*l_h_f*1_3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8768_2*l_h_i*1_3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8768_2*l_h_i*1_4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SUBTYPE" val="a"/>
  <p:tag name="KSO_WM_UNIT_PRESET_TEXT" val="单击此处添加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8768_2*l_h_f*1_4_1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8768_2*l_h_i*1_4_2"/>
  <p:tag name="KSO_WM_TEMPLATE_CATEGORY" val="diagram"/>
  <p:tag name="KSO_WM_TEMPLATE_INDEX" val="2021876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BEAUTIFY_FLAG" val="#wm#"/>
  <p:tag name="KSO_WM_TEMPLATE_CATEGORY" val="diagram"/>
  <p:tag name="KSO_WM_TEMPLATE_INDEX" val="20218768"/>
  <p:tag name="KSO_WM_SLIDE_ID" val="diagram20218768_2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2"/>
  <p:tag name="KSO_WM_DIAGRAM_GROUP_CODE" val="l1-1"/>
  <p:tag name="KSO_WM_SLIDE_DIAGTYPE" val="l"/>
  <p:tag name="KSO_WM_TAG_VERSION" val="1.0"/>
  <p:tag name="KSO_WM_SLIDE_LAYOUT" val="a_b_l"/>
  <p:tag name="KSO_WM_SLIDE_LAYOUT_CNT" val="1_1_1"/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8.xml><?xml version="1.0" encoding="utf-8"?>
<p:tagLst xmlns:p="http://schemas.openxmlformats.org/presentationml/2006/main">
  <p:tag name="COMMONDATA" val="eyJoZGlkIjoiYzg3MmQwOTM3NTQ1MzRmOWZjNWEzMjVmMjhiMDZjMzYifQ=="/>
  <p:tag name="KSO_WPP_MARK_KEY" val="9307fb04-8906-4a0d-aa3a-a3b8e675892e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D9D9D9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3010</Words>
  <Application>WPS 演示</Application>
  <PresentationFormat>宽屏</PresentationFormat>
  <Paragraphs>441</Paragraphs>
  <Slides>89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105</vt:i4>
      </vt:variant>
      <vt:variant>
        <vt:lpstr>幻灯片标题</vt:lpstr>
      </vt:variant>
      <vt:variant>
        <vt:i4>89</vt:i4>
      </vt:variant>
    </vt:vector>
  </HeadingPairs>
  <TitlesOfParts>
    <vt:vector size="2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楷体</vt:lpstr>
      <vt:lpstr>Times New Roman</vt:lpstr>
      <vt:lpstr>华文宋体</vt:lpstr>
      <vt:lpstr>楷体_GB2312</vt:lpstr>
      <vt:lpstr>新宋体</vt:lpstr>
      <vt:lpstr>Cambria Math</vt:lpstr>
      <vt:lpstr>Symbol</vt:lpstr>
      <vt:lpstr>仿宋_GB2312</vt:lpstr>
      <vt:lpstr>仿宋</vt:lpstr>
      <vt:lpstr>PingFang SC</vt:lpstr>
      <vt:lpstr>Segoe Print</vt:lpstr>
      <vt:lpstr>华文楷体</vt:lpstr>
      <vt:lpstr>Office 主题​​</vt:lpstr>
      <vt:lpstr>1_Office 主题​​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一、二极管</vt:lpstr>
      <vt:lpstr>PowerPoint 演示文稿</vt:lpstr>
      <vt:lpstr>例一：电路如图所示，其中二极管是硅管。电容对交流信号可视为短路，直流信号可视为开路；vi为正弦波，有效值为10mV。问： （1）二极管的直流电流为多少？（二极管开启电压为0.6V） （2）二极管的交流电流有效值为多少？</vt:lpstr>
      <vt:lpstr>二、阻抗模型的建立</vt:lpstr>
      <vt:lpstr>正弦量      相量（复幅值）</vt:lpstr>
      <vt:lpstr>相量的运算</vt:lpstr>
      <vt:lpstr>PowerPoint 演示文稿</vt:lpstr>
      <vt:lpstr>阻抗模型</vt:lpstr>
      <vt:lpstr>例二：如图，电路已进入稳定状态，分析电容上的电压。</vt:lpstr>
      <vt:lpstr>PowerPoint 演示文稿</vt:lpstr>
      <vt:lpstr>PowerPoint 演示文稿</vt:lpstr>
      <vt:lpstr>PowerPoint 演示文稿</vt:lpstr>
      <vt:lpstr>三、频率响应</vt:lpstr>
      <vt:lpstr>复杂电路的频率特性曲线</vt:lpstr>
      <vt:lpstr>例三：在对数坐标中画出近似的频率特性曲线</vt:lpstr>
      <vt:lpstr>PowerPoint 演示文稿</vt:lpstr>
      <vt:lpstr>PowerPoint 演示文稿</vt:lpstr>
      <vt:lpstr>PowerPoint 演示文稿</vt:lpstr>
      <vt:lpstr>PowerPoint 演示文稿</vt:lpstr>
      <vt:lpstr>例三：在对数坐标中画出近似的频率特性曲线</vt:lpstr>
      <vt:lpstr>PowerPoint 演示文稿</vt:lpstr>
      <vt:lpstr>PowerPoint 演示文稿</vt:lpstr>
      <vt:lpstr>四、滤波器</vt:lpstr>
      <vt:lpstr>PowerPoint 演示文稿</vt:lpstr>
      <vt:lpstr>PowerPoint 演示文稿</vt:lpstr>
      <vt:lpstr>PowerPoint 演示文稿</vt:lpstr>
      <vt:lpstr>带通滤波器中Q与带宽的关系</vt:lpstr>
      <vt:lpstr>PowerPoint 演示文稿</vt:lpstr>
      <vt:lpstr>PowerPoint 演示文稿</vt:lpstr>
      <vt:lpstr>五、谐振电路</vt:lpstr>
      <vt:lpstr>PowerPoint 演示文稿</vt:lpstr>
      <vt:lpstr>PowerPoint 演示文稿</vt:lpstr>
      <vt:lpstr>PowerPoint 演示文稿</vt:lpstr>
      <vt:lpstr>谐振电路的频率响应</vt:lpstr>
      <vt:lpstr>PowerPoint 演示文稿</vt:lpstr>
      <vt:lpstr>六、阻抗中的功率与能量</vt:lpstr>
      <vt:lpstr>两种特殊情况</vt:lpstr>
      <vt:lpstr>最大平均功率传输定理</vt:lpstr>
      <vt:lpstr>例七：设计方框内的电路，使RL上的平均功率最大。</vt:lpstr>
      <vt:lpstr>平均功率的叠加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东交</cp:lastModifiedBy>
  <cp:revision>184</cp:revision>
  <dcterms:created xsi:type="dcterms:W3CDTF">2019-06-19T02:08:00Z</dcterms:created>
  <dcterms:modified xsi:type="dcterms:W3CDTF">2023-06-19T13:40:56Z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2A3882A4A86646E8B06687ADB1394858_13</vt:lpwstr>
  </property>
</Properties>
</file>